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56" r:id="rId2"/>
    <p:sldId id="281" r:id="rId3"/>
    <p:sldId id="272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6" r:id="rId18"/>
    <p:sldId id="297" r:id="rId19"/>
    <p:sldId id="298" r:id="rId20"/>
    <p:sldId id="299" r:id="rId21"/>
    <p:sldId id="300" r:id="rId22"/>
    <p:sldId id="30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BC662-4945-42C4-9E50-FE6D4DA7F552}" type="datetimeFigureOut">
              <a:rPr lang="zh-TW" altLang="en-US" smtClean="0"/>
              <a:t>2022/10/19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7A3FA-70FB-40E6-9F4E-BFBA6C5D2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4243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7A3FA-70FB-40E6-9F4E-BFBA6C5D2EDD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444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80926" y="520203"/>
            <a:ext cx="7766936" cy="2380129"/>
          </a:xfrm>
        </p:spPr>
        <p:txBody>
          <a:bodyPr/>
          <a:lstStyle/>
          <a:p>
            <a:pPr algn="l"/>
            <a:r>
              <a:rPr lang="en-US" altLang="zh-TW" dirty="0"/>
              <a:t>111</a:t>
            </a:r>
            <a:r>
              <a:rPr lang="zh-TW" altLang="en-US" dirty="0"/>
              <a:t>學年度第一學期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高三寫作測驗分析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zh-TW" altLang="en-US" sz="4400" dirty="0">
                <a:solidFill>
                  <a:schemeClr val="accent2">
                    <a:lumMod val="50000"/>
                  </a:schemeClr>
                </a:solidFill>
              </a:rPr>
              <a:t>報告人：徐玉玲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0267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閱卷方向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413" y="2026023"/>
            <a:ext cx="9106345" cy="4661648"/>
          </a:xfrm>
        </p:spPr>
        <p:txBody>
          <a:bodyPr>
            <a:normAutofit/>
          </a:bodyPr>
          <a:lstStyle/>
          <a:p>
            <a:endParaRPr lang="en-US" altLang="zh-TW" sz="4400" dirty="0"/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以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「懂得堅持」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為文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者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須以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懂得」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、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「堅持」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為寫作重點，及格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的立意取材應能寫出</a:t>
            </a:r>
            <a:r>
              <a:rPr lang="zh-TW" altLang="zh-TW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堅持</a:t>
            </a: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某意念的</a:t>
            </a:r>
            <a:endParaRPr lang="en-US" altLang="zh-TW" sz="4000" b="1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理由，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或</a:t>
            </a: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此意念所呈現出的現象。</a:t>
            </a:r>
          </a:p>
        </p:txBody>
      </p:sp>
    </p:spTree>
    <p:extLst>
      <p:ext uri="{BB962C8B-B14F-4D97-AF65-F5344CB8AC3E}">
        <p14:creationId xmlns:p14="http://schemas.microsoft.com/office/powerpoint/2010/main" val="3395022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閱卷方向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6023"/>
            <a:ext cx="8832424" cy="4563036"/>
          </a:xfrm>
        </p:spPr>
        <p:txBody>
          <a:bodyPr>
            <a:normAutofit/>
          </a:bodyPr>
          <a:lstStyle/>
          <a:p>
            <a:endParaRPr lang="en-US" altLang="zh-TW" sz="4400" dirty="0"/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以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學習轉念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為文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者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須以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學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習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、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轉念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為寫作重點，及格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的立意取材應能寫出</a:t>
            </a: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轉變意念的理由</a:t>
            </a:r>
            <a:endParaRPr lang="en-US" altLang="zh-TW" sz="4000" b="1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或敘述</a:t>
            </a: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轉變的過程。</a:t>
            </a:r>
          </a:p>
        </p:txBody>
      </p:sp>
    </p:spTree>
    <p:extLst>
      <p:ext uri="{BB962C8B-B14F-4D97-AF65-F5344CB8AC3E}">
        <p14:creationId xmlns:p14="http://schemas.microsoft.com/office/powerpoint/2010/main" val="2871780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閱卷方向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6023"/>
            <a:ext cx="8832424" cy="4563036"/>
          </a:xfrm>
        </p:spPr>
        <p:txBody>
          <a:bodyPr>
            <a:normAutofit/>
          </a:bodyPr>
          <a:lstStyle/>
          <a:p>
            <a:endParaRPr lang="en-US" altLang="zh-TW" sz="4400" dirty="0"/>
          </a:p>
          <a:p>
            <a:pPr indent="0">
              <a:buNone/>
            </a:pP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堅持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／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轉變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所呈現出的型態，可以是自身的親身體驗；可以是觀察他人的言行；也可以訴諸某種虛擬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情境。</a:t>
            </a:r>
            <a:endParaRPr lang="zh-TW" altLang="en-US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5573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閱卷方向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26023"/>
            <a:ext cx="8959725" cy="4563036"/>
          </a:xfrm>
        </p:spPr>
        <p:txBody>
          <a:bodyPr>
            <a:normAutofit/>
          </a:bodyPr>
          <a:lstStyle/>
          <a:p>
            <a:endParaRPr lang="en-US" altLang="zh-TW" sz="4400" dirty="0"/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想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堅持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／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轉變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的理由，可能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源於過去的經驗、社會的需求或觀察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到了某種的價值觀等。</a:t>
            </a:r>
          </a:p>
        </p:txBody>
      </p:sp>
    </p:spTree>
    <p:extLst>
      <p:ext uri="{BB962C8B-B14F-4D97-AF65-F5344CB8AC3E}">
        <p14:creationId xmlns:p14="http://schemas.microsoft.com/office/powerpoint/2010/main" val="2573068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閱卷方向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26023"/>
            <a:ext cx="9121091" cy="4563036"/>
          </a:xfrm>
        </p:spPr>
        <p:txBody>
          <a:bodyPr>
            <a:normAutofit/>
          </a:bodyPr>
          <a:lstStyle/>
          <a:p>
            <a:endParaRPr lang="en-US" altLang="zh-TW" sz="4400" dirty="0"/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意念的呈現可以在某一個關鍵時刻或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某一件具體的事項；也可以是意念的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價值、氛圍、期待展望等抽象的書寫。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endParaRPr lang="zh-TW" altLang="en-US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8274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閱卷方向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26023"/>
            <a:ext cx="8959725" cy="456303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400" dirty="0">
                <a:solidFill>
                  <a:schemeClr val="accent5">
                    <a:lumMod val="75000"/>
                  </a:schemeClr>
                </a:solidFill>
              </a:rPr>
              <a:t>上卷的立意取材</a:t>
            </a:r>
            <a:endParaRPr lang="en-US" altLang="zh-TW" sz="44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無論著重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堅持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／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轉變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的理由或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敘寫事件的現象、過程，應能在寫作內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容中更清楚呈現二者之間的關聯，以凸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顯想法於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堅持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／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轉變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時應有的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需求</a:t>
            </a:r>
            <a:r>
              <a:rPr lang="en-US" altLang="zh-TW" sz="4000" b="1" kern="100" dirty="0" smtClean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(</a:t>
            </a:r>
            <a:r>
              <a:rPr lang="zh-TW" altLang="en-US" sz="4000" b="1" kern="100" dirty="0" smtClean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呼應題目要求：反思</a:t>
            </a:r>
            <a:r>
              <a:rPr lang="en-US" altLang="zh-TW" sz="4000" b="1" kern="100" dirty="0" smtClean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)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或所達成的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效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用</a:t>
            </a:r>
            <a:r>
              <a:rPr lang="en-US" altLang="zh-TW" sz="4000" b="1" kern="1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(</a:t>
            </a:r>
            <a:r>
              <a:rPr lang="zh-TW" altLang="en-US" sz="4000" b="1" kern="1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呼應題目要求</a:t>
            </a:r>
            <a:r>
              <a:rPr lang="zh-TW" altLang="en-US" sz="4000" b="1" kern="100" dirty="0" smtClean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：成長</a:t>
            </a:r>
            <a:r>
              <a:rPr lang="en-US" altLang="zh-TW" sz="4000" b="1" kern="100" dirty="0" smtClean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) 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。 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endParaRPr lang="zh-TW" altLang="en-US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5346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 smtClean="0"/>
              <a:t>閱卷現況</a:t>
            </a:r>
            <a:r>
              <a:rPr lang="en-US" altLang="zh-TW" sz="5400" b="1" dirty="0" smtClean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26023"/>
            <a:ext cx="8959725" cy="4563036"/>
          </a:xfrm>
        </p:spPr>
        <p:txBody>
          <a:bodyPr>
            <a:normAutofit/>
          </a:bodyPr>
          <a:lstStyle/>
          <a:p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未抄題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者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子三仁：</a:t>
            </a:r>
            <a:r>
              <a:rPr lang="en-US" altLang="zh-TW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8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人／機三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仁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</a:t>
            </a:r>
            <a:r>
              <a:rPr lang="en-US" altLang="zh-TW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10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人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未擇一立場書寫者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子三仁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</a:t>
            </a:r>
            <a:r>
              <a:rPr lang="en-US" altLang="zh-TW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9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人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／機三仁：</a:t>
            </a:r>
            <a:r>
              <a:rPr lang="en-US" altLang="zh-TW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13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人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endParaRPr lang="zh-TW" altLang="en-US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8031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 smtClean="0"/>
              <a:t>閱卷現況</a:t>
            </a:r>
            <a:r>
              <a:rPr lang="en-US" altLang="zh-TW" sz="5400" b="1" dirty="0" smtClean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1309"/>
            <a:ext cx="8959725" cy="4918201"/>
          </a:xfrm>
        </p:spPr>
        <p:txBody>
          <a:bodyPr>
            <a:normAutofit/>
          </a:bodyPr>
          <a:lstStyle/>
          <a:p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書寫自身的體驗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zh-TW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→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生活經驗不足→淡而乏味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   例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：讀書、做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家事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   例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：鬧彆扭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，堅持不吃飯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   例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：玩手機遊戲，堅持到遊戲結束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endParaRPr lang="zh-TW" altLang="en-US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pic>
        <p:nvPicPr>
          <p:cNvPr id="6" name="Picture 2" descr="https://cdnjs.cloudflare.com/ajax/libs/twemoji/14.0.0/72x72/1f646-200d-2640-fe0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3" y="3692178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cdnjs.cloudflare.com/ajax/libs/twemoji/14.0.0/72x72/1f645-200d-2640-fe0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3" y="4417463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cdnjs.cloudflare.com/ajax/libs/twemoji/14.0.0/72x72/1f645-200d-2640-fe0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3" y="5142749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2606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 smtClean="0"/>
              <a:t>閱卷現況</a:t>
            </a:r>
            <a:r>
              <a:rPr lang="en-US" altLang="zh-TW" sz="5400" b="1" dirty="0" smtClean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26023"/>
            <a:ext cx="8959725" cy="4563036"/>
          </a:xfrm>
        </p:spPr>
        <p:txBody>
          <a:bodyPr>
            <a:normAutofit/>
          </a:bodyPr>
          <a:lstStyle/>
          <a:p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描述事件的過程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zh-TW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→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結語戛然而止→缺乏省思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例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：爸爸開車向來不用導航</a:t>
            </a:r>
            <a:r>
              <a:rPr lang="zh-TW" altLang="en-US" sz="4000" kern="100" dirty="0" smtClean="0">
                <a:solidFill>
                  <a:srgbClr val="00206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，有一次為了找一個地方轉了半個多小時，媽媽建議用手機導航，結果一下就找到路了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kern="100" dirty="0">
                <a:solidFill>
                  <a:srgbClr val="00206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所以要學習轉念。</a:t>
            </a:r>
            <a:endParaRPr lang="en-US" altLang="zh-TW" sz="4000" kern="100" dirty="0">
              <a:solidFill>
                <a:srgbClr val="002060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indent="0">
              <a:buNone/>
            </a:pPr>
            <a:endParaRPr lang="zh-TW" altLang="en-US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9433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 smtClean="0"/>
              <a:t>閱卷現況</a:t>
            </a:r>
            <a:r>
              <a:rPr lang="en-US" altLang="zh-TW" sz="5400" b="1" dirty="0" smtClean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26023"/>
            <a:ext cx="8959725" cy="4563036"/>
          </a:xfrm>
        </p:spPr>
        <p:txBody>
          <a:bodyPr>
            <a:normAutofit/>
          </a:bodyPr>
          <a:lstStyle/>
          <a:p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描述事件的過程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zh-TW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→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結語戛然而止→缺乏省思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例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：我喜歡拼圖</a:t>
            </a:r>
            <a:r>
              <a:rPr lang="zh-TW" altLang="en-US" sz="4000" kern="100" dirty="0" smtClean="0">
                <a:solidFill>
                  <a:srgbClr val="00206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，只要一拿到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拼圖</a:t>
            </a:r>
            <a:r>
              <a:rPr lang="zh-TW" altLang="en-US" sz="4000" kern="100" dirty="0" smtClean="0">
                <a:solidFill>
                  <a:srgbClr val="00206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，就可以待在房間裡好幾個小時不出來，直到拼完為止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kern="100" dirty="0" smtClean="0">
                <a:solidFill>
                  <a:srgbClr val="00206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這就是一種堅持。</a:t>
            </a:r>
            <a:endParaRPr lang="en-US" altLang="zh-TW" sz="4000" kern="100" dirty="0">
              <a:solidFill>
                <a:srgbClr val="002060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indent="0">
              <a:buNone/>
            </a:pPr>
            <a:endParaRPr lang="zh-TW" altLang="en-US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6744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寫作題目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z="4400" dirty="0"/>
          </a:p>
          <a:p>
            <a:r>
              <a:rPr lang="zh-TW" altLang="en-US" sz="4800" dirty="0">
                <a:solidFill>
                  <a:schemeClr val="accent5">
                    <a:lumMod val="50000"/>
                  </a:schemeClr>
                </a:solidFill>
              </a:rPr>
              <a:t>堅持或轉念</a:t>
            </a:r>
          </a:p>
        </p:txBody>
      </p:sp>
    </p:spTree>
    <p:extLst>
      <p:ext uri="{BB962C8B-B14F-4D97-AF65-F5344CB8AC3E}">
        <p14:creationId xmlns:p14="http://schemas.microsoft.com/office/powerpoint/2010/main" val="2320193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 smtClean="0"/>
              <a:t>閱卷現況</a:t>
            </a:r>
            <a:r>
              <a:rPr lang="en-US" altLang="zh-TW" sz="5400" b="1" dirty="0" smtClean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26023"/>
            <a:ext cx="8959725" cy="4563036"/>
          </a:xfrm>
        </p:spPr>
        <p:txBody>
          <a:bodyPr>
            <a:normAutofit/>
          </a:bodyPr>
          <a:lstStyle/>
          <a:p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呈現事件的結果</a:t>
            </a:r>
            <a:endParaRPr lang="en-US" altLang="zh-TW" sz="4000" kern="100" dirty="0" smtClean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zh-TW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→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簡略敘述過程→缺乏理由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例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：我和朋友組遊戲戰隊</a:t>
            </a:r>
            <a:r>
              <a:rPr lang="zh-TW" altLang="en-US" sz="4000" kern="100" dirty="0" smtClean="0">
                <a:solidFill>
                  <a:srgbClr val="00206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，結果一直輸，有人勸我要換戰友，但我堅持不換</a:t>
            </a:r>
            <a:r>
              <a:rPr lang="zh-TW" altLang="en-US" sz="4000" kern="100" dirty="0">
                <a:solidFill>
                  <a:srgbClr val="00206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， </a:t>
            </a:r>
            <a:r>
              <a:rPr lang="zh-TW" altLang="en-US" sz="4000" kern="100" dirty="0" smtClean="0">
                <a:solidFill>
                  <a:srgbClr val="00206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最後我們終於贏了</a:t>
            </a:r>
            <a:r>
              <a:rPr lang="zh-TW" altLang="en-US" sz="4000" kern="100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kern="100" dirty="0">
              <a:solidFill>
                <a:srgbClr val="002060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indent="0">
              <a:buNone/>
            </a:pPr>
            <a:endParaRPr lang="zh-TW" altLang="en-US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1060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/>
              <a:t>【</a:t>
            </a:r>
            <a:r>
              <a:rPr lang="zh-TW" altLang="en-US" sz="5400" b="1" dirty="0" smtClean="0"/>
              <a:t>參考材料</a:t>
            </a:r>
            <a:r>
              <a:rPr lang="en-US" altLang="zh-TW" sz="5400" b="1" dirty="0" smtClean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6023"/>
            <a:ext cx="8957118" cy="4563036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zh-TW" altLang="en-US" sz="3200" dirty="0" smtClean="0"/>
              <a:t>       </a:t>
            </a:r>
            <a:r>
              <a:rPr lang="zh-TW" altLang="zh-TW" sz="3200" dirty="0" smtClean="0"/>
              <a:t>人生在世</a:t>
            </a:r>
            <a:r>
              <a:rPr lang="zh-TW" altLang="zh-TW" sz="3200" dirty="0"/>
              <a:t>，往往陷於理想與現實二擇一的困境，而選擇了其中一項的人也未必就能圓滿</a:t>
            </a:r>
            <a:r>
              <a:rPr lang="en-US" altLang="zh-TW" sz="3200" dirty="0"/>
              <a:t>──</a:t>
            </a:r>
            <a:r>
              <a:rPr lang="zh-TW" altLang="zh-TW" sz="3200" dirty="0"/>
              <a:t>選擇理想者，可能因為現實生活無法支撐自己繼續前進，最終不甘願地妥協、放棄；選擇現實者，可能一生庸碌而常懷悔意，怨嘆自己為何未曾奮力一搏。參考哲學家黑格爾「正反合辯證法」的概念則可以有第三種選擇：為了追求理想，先刻意選擇現實。</a:t>
            </a:r>
            <a:endParaRPr lang="zh-TW" altLang="en-US" sz="32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3945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401781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 smtClean="0"/>
              <a:t>【</a:t>
            </a:r>
            <a:r>
              <a:rPr lang="zh-TW" altLang="en-US" sz="5400" b="1" dirty="0" smtClean="0"/>
              <a:t>參考材料</a:t>
            </a:r>
            <a:r>
              <a:rPr lang="en-US" altLang="zh-TW" sz="5400" b="1" dirty="0" smtClean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22582"/>
            <a:ext cx="9164935" cy="4866478"/>
          </a:xfrm>
        </p:spPr>
        <p:txBody>
          <a:bodyPr>
            <a:noAutofit/>
          </a:bodyPr>
          <a:lstStyle/>
          <a:p>
            <a:pPr indent="0">
              <a:buNone/>
            </a:pPr>
            <a:r>
              <a:rPr lang="zh-TW" altLang="en-US" sz="2800" dirty="0" smtClean="0"/>
              <a:t>       例如</a:t>
            </a:r>
            <a:r>
              <a:rPr lang="zh-TW" altLang="en-US" sz="2800" dirty="0"/>
              <a:t>日本知名漫畫家弘兼憲史，雖然自小抱有漫畫家夢，但也深知職業漫畫家生存不易，因此他大學畢業後選擇先工作，無論哪間公司，只要和設計相關就好。他進入松下電器廣告宣傳部工作了三年，自認有所積蓄及人脈後，便毅然離職，投身漫畫界。之後活用在職場上的觀察、經驗與人脈等，創作出以上班族為主題的</a:t>
            </a:r>
            <a:r>
              <a:rPr lang="en-US" altLang="zh-TW" sz="2800" dirty="0"/>
              <a:t>《</a:t>
            </a:r>
            <a:r>
              <a:rPr lang="zh-TW" altLang="en-US" sz="2800" dirty="0"/>
              <a:t>島耕作</a:t>
            </a:r>
            <a:r>
              <a:rPr lang="en-US" altLang="zh-TW" sz="2800" dirty="0"/>
              <a:t>》</a:t>
            </a:r>
            <a:r>
              <a:rPr lang="zh-TW" altLang="en-US" sz="2800" dirty="0"/>
              <a:t>系列漫畫，大受歡迎，該書甚至成為日本外交大臣出訪時贈送給外國友人的禮物。弘兼憲史自述：「我走向</a:t>
            </a:r>
            <a:r>
              <a:rPr lang="en-US" altLang="zh-TW" sz="2800" dirty="0"/>
              <a:t>『</a:t>
            </a:r>
            <a:r>
              <a:rPr lang="zh-TW" altLang="en-US" sz="2800" dirty="0"/>
              <a:t>夢想</a:t>
            </a:r>
            <a:r>
              <a:rPr lang="en-US" altLang="zh-TW" sz="2800" dirty="0"/>
              <a:t>』</a:t>
            </a:r>
            <a:r>
              <a:rPr lang="zh-TW" altLang="en-US" sz="2800" dirty="0"/>
              <a:t>的路程並非筆直，而是彎曲的。</a:t>
            </a:r>
            <a:r>
              <a:rPr lang="en-US" altLang="zh-TW" sz="2800" dirty="0"/>
              <a:t>……</a:t>
            </a:r>
            <a:r>
              <a:rPr lang="zh-TW" altLang="en-US" sz="2800" dirty="0"/>
              <a:t>但我現在能以漫畫家的身分而活，可說正是我欠缺信念的繞路所賜。如果沒有那三年的上班族生活，我絕對畫不出畢生代表作</a:t>
            </a:r>
            <a:r>
              <a:rPr lang="en-US" altLang="zh-TW" sz="2800" dirty="0"/>
              <a:t>《</a:t>
            </a:r>
            <a:r>
              <a:rPr lang="zh-TW" altLang="en-US" sz="2800" dirty="0"/>
              <a:t>島耕作</a:t>
            </a:r>
            <a:r>
              <a:rPr lang="en-US" altLang="zh-TW" sz="2800" dirty="0"/>
              <a:t>》</a:t>
            </a:r>
            <a:r>
              <a:rPr lang="zh-TW" altLang="en-US" sz="2800" dirty="0"/>
              <a:t>系列。」</a:t>
            </a:r>
            <a:endParaRPr lang="zh-TW" altLang="en-US" sz="28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6549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題型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z="4400" dirty="0"/>
          </a:p>
          <a:p>
            <a:r>
              <a:rPr lang="zh-TW" altLang="en-US" sz="4800" dirty="0">
                <a:solidFill>
                  <a:schemeClr val="accent5">
                    <a:lumMod val="50000"/>
                  </a:schemeClr>
                </a:solidFill>
              </a:rPr>
              <a:t>題意引導</a:t>
            </a:r>
          </a:p>
        </p:txBody>
      </p:sp>
    </p:spTree>
    <p:extLst>
      <p:ext uri="{BB962C8B-B14F-4D97-AF65-F5344CB8AC3E}">
        <p14:creationId xmlns:p14="http://schemas.microsoft.com/office/powerpoint/2010/main" val="3620137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搭配課次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z="4400" dirty="0"/>
          </a:p>
          <a:p>
            <a:r>
              <a:rPr lang="zh-TW" altLang="en-US" sz="4800" dirty="0">
                <a:solidFill>
                  <a:schemeClr val="accent5">
                    <a:lumMod val="50000"/>
                  </a:schemeClr>
                </a:solidFill>
              </a:rPr>
              <a:t>東大國文第五冊</a:t>
            </a:r>
            <a:endParaRPr lang="en-US" altLang="zh-TW" sz="48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zh-TW" altLang="en-US" sz="4800" dirty="0">
                <a:solidFill>
                  <a:schemeClr val="accent5">
                    <a:lumMod val="50000"/>
                  </a:schemeClr>
                </a:solidFill>
              </a:rPr>
              <a:t>第二課漁父</a:t>
            </a:r>
          </a:p>
        </p:txBody>
      </p:sp>
    </p:spTree>
    <p:extLst>
      <p:ext uri="{BB962C8B-B14F-4D97-AF65-F5344CB8AC3E}">
        <p14:creationId xmlns:p14="http://schemas.microsoft.com/office/powerpoint/2010/main" val="27942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文題敘述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6023"/>
            <a:ext cx="8950760" cy="4563036"/>
          </a:xfrm>
        </p:spPr>
        <p:txBody>
          <a:bodyPr>
            <a:normAutofit/>
          </a:bodyPr>
          <a:lstStyle/>
          <a:p>
            <a:endParaRPr lang="en-US" altLang="zh-TW" sz="4400" dirty="0"/>
          </a:p>
          <a:p>
            <a:pPr marL="0" indent="0">
              <a:buNone/>
            </a:pPr>
            <a:r>
              <a:rPr lang="zh-TW" altLang="zh-TW" sz="3200" u="sng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尾生</a:t>
            </a:r>
            <a:r>
              <a:rPr lang="zh-TW" altLang="zh-TW" sz="32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抱柱，付出了生命的代價，卻成就了愛情的堅貞守候；</a:t>
            </a:r>
            <a:r>
              <a:rPr lang="zh-TW" altLang="zh-TW" sz="3200" u="sng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愛迪生</a:t>
            </a:r>
            <a:r>
              <a:rPr lang="zh-TW" altLang="zh-TW" sz="32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歷經數千次失敗的實驗，終於發明了電燈，關鍵在於轉念嘗試別種可能。有人說：堅持，失敗了便成為食古不化；而轉念，卻也可能被譏為見風轉舵。生命中，總有許多必須面臨抉擇的關鍵時刻</a:t>
            </a:r>
            <a:r>
              <a:rPr lang="en-US" altLang="zh-TW" sz="32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zh-TW" sz="32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何時該堅持到底，何時又該妥協轉念呢？</a:t>
            </a:r>
          </a:p>
          <a:p>
            <a:pPr marL="0" indent="0">
              <a:buNone/>
            </a:pPr>
            <a:endParaRPr lang="zh-TW" altLang="en-US" sz="4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930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寫作要求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6023"/>
            <a:ext cx="8950760" cy="4563036"/>
          </a:xfrm>
        </p:spPr>
        <p:txBody>
          <a:bodyPr>
            <a:normAutofit/>
          </a:bodyPr>
          <a:lstStyle/>
          <a:p>
            <a:endParaRPr lang="en-US" altLang="zh-TW" sz="4400" dirty="0"/>
          </a:p>
          <a:p>
            <a:pPr indent="0">
              <a:buNone/>
            </a:pPr>
            <a:r>
              <a:rPr lang="zh-TW" altLang="zh-TW" sz="4000" b="1" i="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新細明體" panose="02020500000000000000" pitchFamily="18" charset="-120"/>
              </a:rPr>
              <a:t>請在「懂得堅持」，「學習轉念」二題之間，</a:t>
            </a:r>
            <a:r>
              <a:rPr lang="zh-TW" altLang="zh-TW" sz="4000" b="1" i="0" kern="100" dirty="0">
                <a:solidFill>
                  <a:srgbClr val="00B05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新細明體" panose="02020500000000000000" pitchFamily="18" charset="-120"/>
              </a:rPr>
              <a:t>選擇其中之一</a:t>
            </a:r>
            <a:r>
              <a:rPr lang="zh-TW" altLang="zh-TW" sz="4000" b="1" i="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新細明體" panose="02020500000000000000" pitchFamily="18" charset="-120"/>
              </a:rPr>
              <a:t>，結合自己的生命經驗，書寫一篇完整的文章</a:t>
            </a:r>
            <a:r>
              <a:rPr lang="zh-TW" altLang="zh-TW" sz="40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4000" b="1" kern="100" dirty="0">
                <a:solidFill>
                  <a:srgbClr val="00B05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表達面對困難抉擇時的所思所感</a:t>
            </a:r>
            <a:r>
              <a:rPr lang="zh-TW" altLang="zh-TW" sz="40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，和事後得到的</a:t>
            </a:r>
            <a:r>
              <a:rPr lang="zh-TW" altLang="zh-TW" sz="4000" b="1" kern="100" dirty="0">
                <a:solidFill>
                  <a:srgbClr val="00B05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反思</a:t>
            </a:r>
            <a:r>
              <a:rPr lang="zh-TW" altLang="zh-TW" sz="40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zh-TW" sz="4000" b="1" kern="100" dirty="0">
                <a:solidFill>
                  <a:srgbClr val="00B05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成長</a:t>
            </a:r>
            <a:r>
              <a:rPr lang="zh-TW" altLang="zh-TW" sz="40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0" indent="0">
              <a:buNone/>
            </a:pPr>
            <a:endParaRPr lang="zh-TW" altLang="en-US" sz="4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191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閱卷方向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6023"/>
            <a:ext cx="8950760" cy="4563036"/>
          </a:xfrm>
        </p:spPr>
        <p:txBody>
          <a:bodyPr>
            <a:normAutofit/>
          </a:bodyPr>
          <a:lstStyle/>
          <a:p>
            <a:endParaRPr lang="en-US" altLang="zh-TW" sz="4400" dirty="0"/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本題須在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「懂得堅持」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或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「學習轉念」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二題之間，</a:t>
            </a:r>
            <a:r>
              <a:rPr lang="zh-TW" altLang="zh-TW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選擇其中一</a:t>
            </a: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個題目書寫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。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b="1" kern="100" dirty="0" smtClean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應於</a:t>
            </a: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試卷的第一行書寫文題。</a:t>
            </a:r>
          </a:p>
        </p:txBody>
      </p:sp>
    </p:spTree>
    <p:extLst>
      <p:ext uri="{BB962C8B-B14F-4D97-AF65-F5344CB8AC3E}">
        <p14:creationId xmlns:p14="http://schemas.microsoft.com/office/powerpoint/2010/main" val="4224363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閱卷方向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6023"/>
            <a:ext cx="8950760" cy="4563036"/>
          </a:xfrm>
        </p:spPr>
        <p:txBody>
          <a:bodyPr>
            <a:normAutofit/>
          </a:bodyPr>
          <a:lstStyle/>
          <a:p>
            <a:endParaRPr lang="en-US" altLang="zh-TW" sz="4400" dirty="0"/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以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「懂得堅持」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為文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者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書寫內容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中</a:t>
            </a: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只要能提及</a:t>
            </a:r>
            <a:r>
              <a:rPr lang="zh-TW" altLang="zh-TW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堅持</a:t>
            </a: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了</a:t>
            </a:r>
            <a:r>
              <a:rPr lang="zh-TW" altLang="en-US" sz="4000" b="1" kern="1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什麼樣的意念</a:t>
            </a: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，</a:t>
            </a:r>
            <a:endParaRPr lang="en-US" altLang="zh-TW" sz="4000" b="1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即屬合題。</a:t>
            </a:r>
          </a:p>
        </p:txBody>
      </p:sp>
    </p:spTree>
    <p:extLst>
      <p:ext uri="{BB962C8B-B14F-4D97-AF65-F5344CB8AC3E}">
        <p14:creationId xmlns:p14="http://schemas.microsoft.com/office/powerpoint/2010/main" val="3730025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32425" cy="1320800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zh-TW" sz="5400" b="1" dirty="0"/>
              <a:t>【</a:t>
            </a:r>
            <a:r>
              <a:rPr lang="zh-TW" altLang="en-US" sz="5400" b="1" dirty="0"/>
              <a:t>閱卷方向</a:t>
            </a:r>
            <a:r>
              <a:rPr lang="en-US" altLang="zh-TW" sz="5400" b="1" dirty="0"/>
              <a:t>】</a:t>
            </a:r>
            <a:endParaRPr lang="zh-TW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5301DFE-EEE7-882F-8AA7-35CC1EA5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6023"/>
            <a:ext cx="8832424" cy="4563036"/>
          </a:xfrm>
        </p:spPr>
        <p:txBody>
          <a:bodyPr>
            <a:normAutofit/>
          </a:bodyPr>
          <a:lstStyle/>
          <a:p>
            <a:endParaRPr lang="en-US" altLang="zh-TW" sz="4400" dirty="0"/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以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學習轉念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為文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者</a:t>
            </a:r>
            <a:r>
              <a:rPr lang="zh-TW" altLang="zh-TW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書寫內容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中</a:t>
            </a: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只要能提及原本持有的想法，後</a:t>
            </a:r>
            <a:endParaRPr lang="en-US" altLang="zh-TW" sz="4000" b="1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b="1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來因而轉變成了什麼樣的意念，</a:t>
            </a: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即</a:t>
            </a:r>
            <a:endParaRPr lang="en-US" altLang="zh-TW" sz="4000" kern="100" dirty="0">
              <a:solidFill>
                <a:srgbClr val="00206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indent="0">
              <a:buNone/>
            </a:pPr>
            <a:r>
              <a:rPr lang="zh-TW" altLang="en-US" sz="4000" kern="100" dirty="0">
                <a:solidFill>
                  <a:srgbClr val="00206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屬合題。</a:t>
            </a:r>
          </a:p>
        </p:txBody>
      </p:sp>
    </p:spTree>
    <p:extLst>
      <p:ext uri="{BB962C8B-B14F-4D97-AF65-F5344CB8AC3E}">
        <p14:creationId xmlns:p14="http://schemas.microsoft.com/office/powerpoint/2010/main" val="630752276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772</TotalTime>
  <Words>1098</Words>
  <Application>Microsoft Office PowerPoint</Application>
  <PresentationFormat>寬螢幕</PresentationFormat>
  <Paragraphs>97</Paragraphs>
  <Slides>22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1" baseType="lpstr">
      <vt:lpstr>微軟正黑體</vt:lpstr>
      <vt:lpstr>新細明體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111學年度第一學期 高三寫作測驗分析</vt:lpstr>
      <vt:lpstr>【寫作題目】</vt:lpstr>
      <vt:lpstr>【題型】</vt:lpstr>
      <vt:lpstr>【搭配課次】</vt:lpstr>
      <vt:lpstr>【文題敘述】</vt:lpstr>
      <vt:lpstr>【寫作要求】</vt:lpstr>
      <vt:lpstr>【閱卷方向】</vt:lpstr>
      <vt:lpstr>【閱卷方向】</vt:lpstr>
      <vt:lpstr>【閱卷方向】</vt:lpstr>
      <vt:lpstr>【閱卷方向】</vt:lpstr>
      <vt:lpstr>【閱卷方向】</vt:lpstr>
      <vt:lpstr>【閱卷方向】</vt:lpstr>
      <vt:lpstr>【閱卷方向】</vt:lpstr>
      <vt:lpstr>【閱卷方向】</vt:lpstr>
      <vt:lpstr>【閱卷方向】</vt:lpstr>
      <vt:lpstr>【閱卷現況】</vt:lpstr>
      <vt:lpstr>【閱卷現況】</vt:lpstr>
      <vt:lpstr>【閱卷現況】</vt:lpstr>
      <vt:lpstr>【閱卷現況】</vt:lpstr>
      <vt:lpstr>【閱卷現況】</vt:lpstr>
      <vt:lpstr>【參考材料】</vt:lpstr>
      <vt:lpstr>【參考材料】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144</cp:revision>
  <dcterms:created xsi:type="dcterms:W3CDTF">2021-12-06T05:06:39Z</dcterms:created>
  <dcterms:modified xsi:type="dcterms:W3CDTF">2022-10-19T01:09:18Z</dcterms:modified>
</cp:coreProperties>
</file>