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18" r:id="rId3"/>
    <p:sldId id="319" r:id="rId4"/>
    <p:sldId id="320" r:id="rId5"/>
    <p:sldId id="328" r:id="rId6"/>
    <p:sldId id="329" r:id="rId7"/>
    <p:sldId id="330" r:id="rId8"/>
    <p:sldId id="331" r:id="rId9"/>
    <p:sldId id="323" r:id="rId10"/>
    <p:sldId id="327" r:id="rId11"/>
    <p:sldId id="326" r:id="rId12"/>
    <p:sldId id="332" r:id="rId13"/>
    <p:sldId id="324" r:id="rId14"/>
    <p:sldId id="325" r:id="rId15"/>
    <p:sldId id="333" r:id="rId16"/>
    <p:sldId id="334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3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197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68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624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391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25948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79429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4298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65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26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44882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476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492C3F4-2686-416C-945C-59B5D453F834}" type="datetimeFigureOut">
              <a:rPr lang="zh-TW" altLang="en-US" smtClean="0"/>
              <a:t>2023/10/25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F27003D-3C8B-4152-A8B7-8D174644BB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45486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8892" y="476672"/>
            <a:ext cx="7738814" cy="5016704"/>
          </a:xfrm>
        </p:spPr>
        <p:txBody>
          <a:bodyPr/>
          <a:lstStyle/>
          <a:p>
            <a:r>
              <a:rPr lang="en-US" altLang="zh-TW" dirty="0" smtClean="0"/>
              <a:t>112</a:t>
            </a:r>
            <a:r>
              <a:rPr lang="zh-TW" altLang="en-US" dirty="0" smtClean="0"/>
              <a:t>學年度第一學期第一次寫作</a:t>
            </a:r>
            <a:r>
              <a:rPr lang="zh-TW" altLang="en-US" dirty="0"/>
              <a:t>測驗</a:t>
            </a:r>
            <a:r>
              <a:rPr lang="zh-TW" altLang="en-US" dirty="0" smtClean="0"/>
              <a:t>分析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3600" dirty="0"/>
              <a:t>分析</a:t>
            </a:r>
            <a:r>
              <a:rPr lang="zh-TW" altLang="en-US" sz="3600" dirty="0" smtClean="0"/>
              <a:t>者：陳雪君</a:t>
            </a:r>
            <a:endParaRPr lang="zh-TW" altLang="en-US" sz="3600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7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佳作</a:t>
            </a:r>
            <a:r>
              <a:rPr lang="zh-TW" altLang="en-US" dirty="0"/>
              <a:t>共賞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76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886375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敘事曲折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052736"/>
            <a:ext cx="8352928" cy="43136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 smtClean="0"/>
              <a:t>參加完喪禮的那天，外婆把所有的親戚叫到老家。大家一到老家，外婆就進入廚房，不久後廚房飄出熟悉的味道，餐桌上擺上阿公的拿手菜</a:t>
            </a:r>
            <a:r>
              <a:rPr lang="en-US" altLang="zh-TW" sz="3200" dirty="0" smtClean="0"/>
              <a:t>—</a:t>
            </a:r>
            <a:r>
              <a:rPr lang="zh-TW" altLang="en-US" sz="3200" dirty="0" smtClean="0"/>
              <a:t>咖哩飯。大家坐上桌後外婆才說，原來外公知道自己將不久人世，所以在他上有力氣時握筆寫了一張食譜給外婆，並且說出他生前最後的願望：「希望全家人能在一起吃咖哩飯。」外婆講完後所有的人一邊拿起筷子一邊流眼淚，悲傷和著熟悉的味道，令我永生難忘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dirty="0" smtClean="0"/>
              <a:t>【</a:t>
            </a:r>
            <a:r>
              <a:rPr lang="zh-TW" altLang="en-US" sz="3200" dirty="0" smtClean="0"/>
              <a:t>應英一孝劉姿宜</a:t>
            </a:r>
            <a:r>
              <a:rPr lang="en-US" altLang="zh-TW" sz="3200" dirty="0" smtClean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5746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814367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題材新穎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628800"/>
            <a:ext cx="7633742" cy="42507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3200" dirty="0" smtClean="0"/>
              <a:t>小時候的我只要肚子餓都會去那家小吃店吃臭豆腐，老闆看到我總是面帶笑容，讓我感覺十分親切。到了國小三年級，我開始有了零用錢，每次我要付錢時老闆都以五折計算。不久那間店倒了，我再也沒看過老闆。每次只要看到臭豆腐，我就會想起那個熟悉的滋味</a:t>
            </a:r>
            <a:r>
              <a:rPr lang="en-US" altLang="zh-TW" sz="3200" dirty="0"/>
              <a:t>— </a:t>
            </a:r>
            <a:r>
              <a:rPr lang="zh-TW" altLang="en-US" sz="3200" dirty="0" smtClean="0"/>
              <a:t>人情味。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en-US" altLang="zh-TW" sz="3200" dirty="0" smtClean="0"/>
              <a:t>【</a:t>
            </a:r>
            <a:r>
              <a:rPr lang="zh-TW" altLang="en-US" sz="3200" dirty="0" smtClean="0"/>
              <a:t>電機一孝  陳易玄</a:t>
            </a:r>
            <a:r>
              <a:rPr lang="en-US" altLang="zh-TW" sz="3200" dirty="0" smtClean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1841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1052736"/>
            <a:ext cx="7633742" cy="821780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/>
              <a:t>抒懷感人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 smtClean="0"/>
              <a:t>看著母親過年時忙於奔波，在廚房忙進忙出的背影，那雙細嫩的雙手日漸粗糙，換來一道道美味的菜餚。總在一旁觀看的我日漸明白：這些</a:t>
            </a:r>
            <a:r>
              <a:rPr lang="zh-TW" altLang="en-US" sz="3200" dirty="0" smtClean="0"/>
              <a:t>看似平凡</a:t>
            </a:r>
            <a:r>
              <a:rPr lang="zh-TW" altLang="en-US" sz="3200" dirty="0" smtClean="0"/>
              <a:t>的菜餚其實是不平凡的幸福，那桌家傳菜編織成我純真且幸福的回憶。</a:t>
            </a:r>
            <a:r>
              <a:rPr lang="en-US" altLang="zh-TW" sz="3200" dirty="0" smtClean="0"/>
              <a:t>【</a:t>
            </a:r>
            <a:r>
              <a:rPr lang="zh-TW" altLang="en-US" sz="3200" dirty="0" smtClean="0"/>
              <a:t>電子一</a:t>
            </a:r>
            <a:r>
              <a:rPr lang="zh-TW" altLang="en-US" sz="3200" dirty="0"/>
              <a:t>孝  張宸銘</a:t>
            </a:r>
            <a:r>
              <a:rPr lang="en-US" altLang="zh-TW" sz="3200" dirty="0" smtClean="0"/>
              <a:t>】</a:t>
            </a:r>
            <a:endParaRPr lang="zh-TW" altLang="en-US" sz="3200" dirty="0"/>
          </a:p>
          <a:p>
            <a:pPr marL="0" indent="0">
              <a:buNone/>
            </a:pP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7251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758" y="836712"/>
            <a:ext cx="7633742" cy="1037804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/>
              <a:t>抒懷感人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 smtClean="0"/>
              <a:t>不久之後，沒有任何疾病的阿公在一個平凡的夜晚，永遠地離開我們。之後我在夜市看見那道小吃</a:t>
            </a:r>
            <a:r>
              <a:rPr lang="en-US" altLang="zh-TW" sz="3200" dirty="0" smtClean="0"/>
              <a:t>—</a:t>
            </a:r>
            <a:r>
              <a:rPr lang="zh-TW" altLang="en-US" sz="3200" dirty="0" smtClean="0"/>
              <a:t>白糖粿，眼前總是因淚水模糊，彷彿看到阿公的笑容、認真、擔心，內心充滿許多情感與回憶。但願在未來的某一天，當我再看見這道食物，我是笑著思念。</a:t>
            </a:r>
            <a:r>
              <a:rPr lang="en-US" altLang="zh-TW" sz="3200" dirty="0" smtClean="0"/>
              <a:t>【</a:t>
            </a:r>
            <a:r>
              <a:rPr lang="zh-TW" altLang="en-US" sz="3200" dirty="0" smtClean="0"/>
              <a:t>電機一孝  林鈺婷</a:t>
            </a:r>
            <a:r>
              <a:rPr lang="en-US" altLang="zh-TW" sz="3200" dirty="0" smtClean="0"/>
              <a:t>】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1214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總結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27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764704"/>
            <a:ext cx="7633742" cy="51868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 smtClean="0"/>
              <a:t>一、學生尚能掌握題旨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二、學生尚具敘事能力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三、學生省思感懷能力較弱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→多引導學生感性思考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/>
              <a:t>四</a:t>
            </a:r>
            <a:r>
              <a:rPr lang="zh-TW" altLang="en-US" sz="3200" dirty="0" smtClean="0"/>
              <a:t>、學生文字標點運用能力較弱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→訓練學生修辭、成語、標點的使用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+mj-ea"/>
                <a:ea typeface="+mj-ea"/>
              </a:rPr>
              <a:t>五、學生缺少結構概念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提供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學生寫作模板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9198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/>
              <a:t>寫作</a:t>
            </a:r>
            <a:r>
              <a:rPr lang="zh-TW" altLang="en-US" dirty="0" smtClean="0"/>
              <a:t>題目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3200" dirty="0"/>
              <a:t>　　有沒有一道菜是你記憶中最熟悉的味道？是逢年過節的家傳菜，或是父母的拿手菜，又或者只是一道平凡的煎雞蛋？那道菜餚也許不是最好吃的，但總能勾起你的記憶，而那個記憶又連結到誰呢？請以「熟悉的味道」為題，撰寫一篇完整文章，敘述由一道菜餚連結出的情感抒懷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55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/>
              <a:t>寫作</a:t>
            </a:r>
            <a:r>
              <a:rPr lang="zh-TW" altLang="en-US" dirty="0" smtClean="0"/>
              <a:t>引導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484784"/>
            <a:ext cx="7633742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3500" dirty="0" smtClean="0"/>
              <a:t>一</a:t>
            </a:r>
            <a:r>
              <a:rPr lang="zh-TW" altLang="en-US" sz="3500" dirty="0"/>
              <a:t>、讀懂題目</a:t>
            </a:r>
          </a:p>
          <a:p>
            <a:pPr marL="0" indent="0">
              <a:buNone/>
            </a:pPr>
            <a:r>
              <a:rPr lang="zh-TW" altLang="en-US" sz="3500" dirty="0"/>
              <a:t>　　請根據上述「寫作題目」的內容，勾選並填答出正確的選項。</a:t>
            </a:r>
          </a:p>
          <a:p>
            <a:pPr marL="0" indent="0">
              <a:buNone/>
            </a:pPr>
            <a:r>
              <a:rPr lang="en-US" altLang="zh-TW" sz="3500" dirty="0"/>
              <a:t>1.</a:t>
            </a:r>
            <a:r>
              <a:rPr lang="zh-TW" altLang="en-US" sz="3500" dirty="0"/>
              <a:t>由題目敘述可知描寫主題為（　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■</a:t>
            </a:r>
            <a:r>
              <a:rPr lang="zh-TW" altLang="en-US" sz="3500" dirty="0" smtClean="0"/>
              <a:t>菜餚</a:t>
            </a:r>
            <a:r>
              <a:rPr lang="zh-TW" altLang="en-US" sz="3500" dirty="0"/>
              <a:t>　□物品），進而連結（　□美食評論　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 ■</a:t>
            </a:r>
            <a:r>
              <a:rPr lang="zh-TW" altLang="en-US" sz="3500" dirty="0" smtClean="0"/>
              <a:t>人事</a:t>
            </a:r>
            <a:r>
              <a:rPr lang="zh-TW" altLang="en-US" sz="3500" dirty="0"/>
              <a:t>抒懷　）。</a:t>
            </a:r>
          </a:p>
          <a:p>
            <a:pPr marL="0" indent="0">
              <a:buNone/>
            </a:pPr>
            <a:r>
              <a:rPr lang="en-US" altLang="zh-TW" sz="3500" dirty="0"/>
              <a:t>2.</a:t>
            </a:r>
            <a:r>
              <a:rPr lang="zh-TW" altLang="en-US" sz="3500" dirty="0"/>
              <a:t>撰寫的菜餚數量為（　　一　　）道。</a:t>
            </a:r>
          </a:p>
          <a:p>
            <a:pPr marL="0" indent="0">
              <a:buNone/>
            </a:pPr>
            <a:r>
              <a:rPr lang="en-US" altLang="zh-TW" sz="3500" dirty="0"/>
              <a:t>3.</a:t>
            </a:r>
            <a:r>
              <a:rPr lang="zh-TW" altLang="en-US" sz="3500" dirty="0"/>
              <a:t>根據說明可知文前（　</a:t>
            </a: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 ■</a:t>
            </a:r>
            <a:r>
              <a:rPr lang="zh-TW" altLang="en-US" sz="3500" dirty="0" smtClean="0"/>
              <a:t>需</a:t>
            </a:r>
            <a:r>
              <a:rPr lang="zh-TW" altLang="en-US" sz="3500" dirty="0"/>
              <a:t>抄題　□不需抄題　）。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403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寫作引導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二、作文結構表</a:t>
            </a:r>
          </a:p>
          <a:p>
            <a:pPr marL="0" indent="0">
              <a:buNone/>
            </a:pPr>
            <a:r>
              <a:rPr lang="zh-TW" altLang="en-US" sz="3200" dirty="0"/>
              <a:t>　　根據剛剛「讀懂題目」的結果，請你想一想自己的文章要怎麼寫，並在下方草擬這篇文章的結構表，作為作文大綱。</a:t>
            </a:r>
          </a:p>
          <a:p>
            <a:pPr marL="0" indent="0">
              <a:buNone/>
            </a:pPr>
            <a:r>
              <a:rPr lang="zh-TW" altLang="en-US" sz="3200" dirty="0" smtClean="0"/>
              <a:t>第一</a:t>
            </a:r>
            <a:r>
              <a:rPr lang="zh-TW" altLang="en-US" sz="3200" dirty="0"/>
              <a:t>部分</a:t>
            </a:r>
            <a:r>
              <a:rPr lang="en-US" altLang="zh-TW" sz="3200" dirty="0"/>
              <a:t>—─</a:t>
            </a:r>
            <a:r>
              <a:rPr lang="zh-TW" altLang="en-US" sz="3200" dirty="0"/>
              <a:t>點出記憶中最熟悉的味道是什麼，進而描寫它的料理手法或滋味。</a:t>
            </a:r>
          </a:p>
          <a:p>
            <a:pPr marL="0" indent="0">
              <a:buNone/>
            </a:pPr>
            <a:r>
              <a:rPr lang="zh-TW" altLang="en-US" sz="3200" dirty="0"/>
              <a:t>第二部分</a:t>
            </a:r>
            <a:r>
              <a:rPr lang="en-US" altLang="zh-TW" sz="3200" dirty="0"/>
              <a:t>—─</a:t>
            </a:r>
            <a:r>
              <a:rPr lang="zh-TW" altLang="en-US" sz="3200" dirty="0"/>
              <a:t>由（　　</a:t>
            </a:r>
            <a:r>
              <a:rPr lang="zh-TW" altLang="en-US" sz="3200" dirty="0">
                <a:solidFill>
                  <a:srgbClr val="FF0000"/>
                </a:solidFill>
              </a:rPr>
              <a:t>菜餚</a:t>
            </a:r>
            <a:r>
              <a:rPr lang="zh-TW" altLang="en-US" sz="3200" dirty="0"/>
              <a:t>　　）連結到（　　</a:t>
            </a:r>
            <a:r>
              <a:rPr lang="zh-TW" altLang="en-US" sz="3200" dirty="0">
                <a:solidFill>
                  <a:srgbClr val="FF0000"/>
                </a:solidFill>
              </a:rPr>
              <a:t>人事抒懷</a:t>
            </a:r>
            <a:r>
              <a:rPr lang="zh-TW" altLang="en-US" sz="3200" dirty="0"/>
              <a:t>　　）。</a:t>
            </a:r>
          </a:p>
          <a:p>
            <a:pPr marL="0" indent="0">
              <a:buNone/>
            </a:pPr>
            <a:r>
              <a:rPr lang="zh-TW" altLang="en-US" sz="3200" dirty="0"/>
              <a:t>第三部分</a:t>
            </a:r>
            <a:r>
              <a:rPr lang="en-US" altLang="zh-TW" sz="3200" dirty="0"/>
              <a:t>—─</a:t>
            </a:r>
            <a:r>
              <a:rPr lang="zh-TW" altLang="en-US" sz="3200" dirty="0"/>
              <a:t>（　　</a:t>
            </a:r>
            <a:r>
              <a:rPr lang="zh-TW" altLang="en-US" sz="3200" dirty="0">
                <a:solidFill>
                  <a:srgbClr val="FF0000"/>
                </a:solidFill>
              </a:rPr>
              <a:t>總結全文，描述那道菜對自己的意義　</a:t>
            </a:r>
            <a:r>
              <a:rPr lang="zh-TW" altLang="en-US" sz="3200" dirty="0"/>
              <a:t>　）。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41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選題說明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5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938758" y="1124744"/>
            <a:ext cx="7633742" cy="4754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/>
              <a:t>一</a:t>
            </a:r>
            <a:r>
              <a:rPr lang="zh-TW" altLang="en-US" sz="3600" dirty="0" smtClean="0"/>
              <a:t>、題型：題意</a:t>
            </a:r>
            <a:r>
              <a:rPr lang="zh-TW" altLang="en-US" sz="3600" dirty="0"/>
              <a:t>引導寫作</a:t>
            </a:r>
            <a:endParaRPr lang="en-US" altLang="zh-TW" sz="3600" dirty="0"/>
          </a:p>
          <a:p>
            <a:pPr marL="0" indent="0">
              <a:buNone/>
            </a:pPr>
            <a:r>
              <a:rPr lang="zh-TW" altLang="en-US" sz="3600" dirty="0"/>
              <a:t>二、</a:t>
            </a:r>
            <a:r>
              <a:rPr lang="zh-TW" altLang="en-US" sz="3600" dirty="0" smtClean="0"/>
              <a:t>題材：生活化</a:t>
            </a:r>
            <a:endParaRPr lang="en-US" altLang="zh-TW" sz="3600" dirty="0" smtClean="0"/>
          </a:p>
          <a:p>
            <a:pPr marL="0" indent="0">
              <a:buNone/>
            </a:pPr>
            <a:r>
              <a:rPr lang="zh-TW" altLang="en-US" sz="3600" smtClean="0"/>
              <a:t>三、寫作方向</a:t>
            </a:r>
            <a:r>
              <a:rPr lang="zh-TW" altLang="en-US" sz="3600" dirty="0" smtClean="0"/>
              <a:t>：記述抒情文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0391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答題表現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23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整體表現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一、無空</a:t>
            </a:r>
            <a:r>
              <a:rPr lang="zh-TW" altLang="en-US" sz="3200" dirty="0" smtClean="0"/>
              <a:t>白卷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二、無離題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 smtClean="0"/>
              <a:t>三、</a:t>
            </a:r>
            <a:r>
              <a:rPr lang="zh-TW" altLang="en-US" sz="3200" dirty="0"/>
              <a:t>能描述食物相關經驗</a:t>
            </a:r>
            <a:endParaRPr lang="en-US" altLang="zh-TW" sz="3200" dirty="0"/>
          </a:p>
          <a:p>
            <a:pPr marL="0" indent="0">
              <a:buNone/>
            </a:pPr>
            <a:r>
              <a:rPr lang="zh-TW" altLang="en-US" sz="3200" dirty="0" smtClean="0"/>
              <a:t>四、大部分學生字數</a:t>
            </a:r>
            <a:r>
              <a:rPr lang="zh-TW" altLang="en-US" sz="3200" dirty="0"/>
              <a:t>達</a:t>
            </a:r>
            <a:r>
              <a:rPr lang="en-US" altLang="zh-TW" sz="3200" dirty="0"/>
              <a:t>300-400</a:t>
            </a:r>
            <a:r>
              <a:rPr lang="zh-TW" altLang="en-US" sz="3200" dirty="0"/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21562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常見問題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8758" y="1484784"/>
            <a:ext cx="7633742" cy="4394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/>
              <a:t>一、題材</a:t>
            </a:r>
            <a:r>
              <a:rPr lang="zh-TW" altLang="en-US" sz="3200" dirty="0" smtClean="0"/>
              <a:t>千篇一律：媽媽、阿公、阿嬤</a:t>
            </a:r>
            <a:r>
              <a:rPr lang="en-US" altLang="zh-TW" sz="3200" dirty="0" smtClean="0"/>
              <a:t>..</a:t>
            </a:r>
          </a:p>
          <a:p>
            <a:pPr marL="0" indent="0">
              <a:buNone/>
            </a:pPr>
            <a:r>
              <a:rPr lang="zh-TW" altLang="en-US" sz="3200" dirty="0"/>
              <a:t>二</a:t>
            </a:r>
            <a:r>
              <a:rPr lang="zh-TW" altLang="en-US" sz="3200" dirty="0" smtClean="0"/>
              <a:t>、人事抒懷缺少或淺薄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三、結構不</a:t>
            </a:r>
            <a:r>
              <a:rPr lang="zh-TW" altLang="en-US" sz="3200" dirty="0"/>
              <a:t>完整、缺少</a:t>
            </a:r>
            <a:r>
              <a:rPr lang="zh-TW" altLang="en-US" sz="3200" dirty="0" smtClean="0"/>
              <a:t>結論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四</a:t>
            </a:r>
            <a:r>
              <a:rPr lang="zh-TW" altLang="en-US" sz="3200" dirty="0" smtClean="0"/>
              <a:t>、 甚少使用修辭、成語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五、標點錯誤</a:t>
            </a:r>
            <a:r>
              <a:rPr lang="zh-TW" altLang="en-US" sz="3200" dirty="0"/>
              <a:t>、</a:t>
            </a:r>
            <a:r>
              <a:rPr lang="zh-TW" altLang="en-US" sz="3200" dirty="0" smtClean="0"/>
              <a:t>錯字、注音文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8601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3109</TotalTime>
  <Words>572</Words>
  <Application>Microsoft Office PowerPoint</Application>
  <PresentationFormat>如螢幕大小 (4:3)</PresentationFormat>
  <Paragraphs>51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Gill Sans MT</vt:lpstr>
      <vt:lpstr>Impact</vt:lpstr>
      <vt:lpstr>Badge</vt:lpstr>
      <vt:lpstr>112學年度第一學期第一次寫作測驗分析  分析者：陳雪君</vt:lpstr>
      <vt:lpstr>寫作題目</vt:lpstr>
      <vt:lpstr>寫作引導</vt:lpstr>
      <vt:lpstr>寫作引導</vt:lpstr>
      <vt:lpstr>選題說明</vt:lpstr>
      <vt:lpstr>PowerPoint 簡報</vt:lpstr>
      <vt:lpstr>答題表現</vt:lpstr>
      <vt:lpstr>整體表現</vt:lpstr>
      <vt:lpstr>常見問題</vt:lpstr>
      <vt:lpstr>佳作共賞</vt:lpstr>
      <vt:lpstr>敘事曲折</vt:lpstr>
      <vt:lpstr>題材新穎</vt:lpstr>
      <vt:lpstr>抒懷感人</vt:lpstr>
      <vt:lpstr>抒懷感人</vt:lpstr>
      <vt:lpstr>總結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晨間閱讀</dc:title>
  <dc:creator>User</dc:creator>
  <cp:lastModifiedBy>user</cp:lastModifiedBy>
  <cp:revision>332</cp:revision>
  <dcterms:created xsi:type="dcterms:W3CDTF">2021-02-21T06:42:28Z</dcterms:created>
  <dcterms:modified xsi:type="dcterms:W3CDTF">2023-10-25T01:09:07Z</dcterms:modified>
</cp:coreProperties>
</file>