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318" r:id="rId3"/>
    <p:sldId id="319" r:id="rId4"/>
    <p:sldId id="335" r:id="rId5"/>
    <p:sldId id="328" r:id="rId6"/>
    <p:sldId id="329" r:id="rId7"/>
    <p:sldId id="330" r:id="rId8"/>
    <p:sldId id="331" r:id="rId9"/>
    <p:sldId id="327" r:id="rId10"/>
    <p:sldId id="326" r:id="rId11"/>
    <p:sldId id="336" r:id="rId12"/>
    <p:sldId id="337" r:id="rId13"/>
    <p:sldId id="339" r:id="rId14"/>
    <p:sldId id="338" r:id="rId15"/>
    <p:sldId id="333" r:id="rId16"/>
    <p:sldId id="334" r:id="rId17"/>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9" d="100"/>
          <a:sy n="119" d="100"/>
        </p:scale>
        <p:origin x="137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fld id="{3492C3F4-2686-416C-945C-59B5D453F834}" type="datetimeFigureOut">
              <a:rPr lang="zh-TW" altLang="en-US" smtClean="0"/>
              <a:t>2023/12/7</a:t>
            </a:fld>
            <a:endParaRPr lang="zh-TW" altLang="en-US"/>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endParaRPr lang="zh-TW" altLang="en-US"/>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fld id="{9F27003D-3C8B-4152-A8B7-8D174644BB79}" type="slidenum">
              <a:rPr lang="zh-TW" altLang="en-US" smtClean="0"/>
              <a:t>‹#›</a:t>
            </a:fld>
            <a:endParaRPr lang="zh-TW" altLang="en-US"/>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left edge border"/>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41971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3492C3F4-2686-416C-945C-59B5D453F834}" type="datetimeFigureOut">
              <a:rPr lang="zh-TW" altLang="en-US" smtClean="0"/>
              <a:t>2023/12/7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F27003D-3C8B-4152-A8B7-8D174644BB79}" type="slidenum">
              <a:rPr lang="zh-TW" altLang="en-US" smtClean="0"/>
              <a:t>‹#›</a:t>
            </a:fld>
            <a:endParaRPr lang="zh-TW" altLang="en-US"/>
          </a:p>
        </p:txBody>
      </p:sp>
    </p:spTree>
    <p:extLst>
      <p:ext uri="{BB962C8B-B14F-4D97-AF65-F5344CB8AC3E}">
        <p14:creationId xmlns:p14="http://schemas.microsoft.com/office/powerpoint/2010/main" val="4206688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3492C3F4-2686-416C-945C-59B5D453F834}" type="datetimeFigureOut">
              <a:rPr lang="zh-TW" altLang="en-US" smtClean="0"/>
              <a:t>2023/12/7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F27003D-3C8B-4152-A8B7-8D174644BB79}" type="slidenum">
              <a:rPr lang="zh-TW" altLang="en-US" smtClean="0"/>
              <a:t>‹#›</a:t>
            </a:fld>
            <a:endParaRPr lang="zh-TW" altLang="en-US"/>
          </a:p>
        </p:txBody>
      </p:sp>
    </p:spTree>
    <p:extLst>
      <p:ext uri="{BB962C8B-B14F-4D97-AF65-F5344CB8AC3E}">
        <p14:creationId xmlns:p14="http://schemas.microsoft.com/office/powerpoint/2010/main" val="850624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3492C3F4-2686-416C-945C-59B5D453F834}" type="datetimeFigureOut">
              <a:rPr lang="zh-TW" altLang="en-US" smtClean="0"/>
              <a:t>2023/12/7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F27003D-3C8B-4152-A8B7-8D174644BB79}" type="slidenum">
              <a:rPr lang="zh-TW" altLang="en-US" smtClean="0"/>
              <a:t>‹#›</a:t>
            </a:fld>
            <a:endParaRPr lang="zh-TW" altLang="en-US"/>
          </a:p>
        </p:txBody>
      </p:sp>
    </p:spTree>
    <p:extLst>
      <p:ext uri="{BB962C8B-B14F-4D97-AF65-F5344CB8AC3E}">
        <p14:creationId xmlns:p14="http://schemas.microsoft.com/office/powerpoint/2010/main" val="1533918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fld id="{3492C3F4-2686-416C-945C-59B5D453F834}" type="datetimeFigureOut">
              <a:rPr lang="zh-TW" altLang="en-US" smtClean="0"/>
              <a:t>2023/12/7</a:t>
            </a:fld>
            <a:endParaRPr lang="zh-TW" altLang="en-US"/>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endParaRPr lang="zh-TW" altLang="en-US"/>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fld id="{9F27003D-3C8B-4152-A8B7-8D174644BB79}" type="slidenum">
              <a:rPr lang="zh-TW" altLang="en-US" smtClean="0"/>
              <a:t>‹#›</a:t>
            </a:fld>
            <a:endParaRPr lang="zh-TW" altLang="en-US"/>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2110979" cy="68580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32594827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3492C3F4-2686-416C-945C-59B5D453F834}" type="datetimeFigureOut">
              <a:rPr lang="zh-TW" altLang="en-US" smtClean="0"/>
              <a:t>2023/12/7</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9F27003D-3C8B-4152-A8B7-8D174644BB79}" type="slidenum">
              <a:rPr lang="zh-TW" altLang="en-US" smtClean="0"/>
              <a:t>‹#›</a:t>
            </a:fld>
            <a:endParaRPr lang="zh-TW" altLang="en-US"/>
          </a:p>
        </p:txBody>
      </p:sp>
    </p:spTree>
    <p:extLst>
      <p:ext uri="{BB962C8B-B14F-4D97-AF65-F5344CB8AC3E}">
        <p14:creationId xmlns:p14="http://schemas.microsoft.com/office/powerpoint/2010/main" val="1818794294"/>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TW" altLang="en-US" smtClean="0"/>
              <a:t>編輯母片文字樣式</a:t>
            </a:r>
          </a:p>
        </p:txBody>
      </p:sp>
      <p:sp>
        <p:nvSpPr>
          <p:cNvPr id="4" name="Content Placeholder 3"/>
          <p:cNvSpPr>
            <a:spLocks noGrp="1"/>
          </p:cNvSpPr>
          <p:nvPr>
            <p:ph sz="half" idx="2"/>
          </p:nvPr>
        </p:nvSpPr>
        <p:spPr>
          <a:xfrm>
            <a:off x="941832" y="2909102"/>
            <a:ext cx="3611880" cy="299639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TW" altLang="en-US" smtClean="0"/>
              <a:t>編輯母片文字樣式</a:t>
            </a:r>
          </a:p>
        </p:txBody>
      </p:sp>
      <p:sp>
        <p:nvSpPr>
          <p:cNvPr id="6" name="Content Placeholder 5"/>
          <p:cNvSpPr>
            <a:spLocks noGrp="1"/>
          </p:cNvSpPr>
          <p:nvPr>
            <p:ph sz="quarter" idx="4"/>
          </p:nvPr>
        </p:nvSpPr>
        <p:spPr>
          <a:xfrm>
            <a:off x="4975398" y="2909102"/>
            <a:ext cx="3611880" cy="299639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3492C3F4-2686-416C-945C-59B5D453F834}" type="datetimeFigureOut">
              <a:rPr lang="zh-TW" altLang="en-US" smtClean="0"/>
              <a:t>2023/12/7</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9F27003D-3C8B-4152-A8B7-8D174644BB79}" type="slidenum">
              <a:rPr lang="zh-TW" altLang="en-US" smtClean="0"/>
              <a:t>‹#›</a:t>
            </a:fld>
            <a:endParaRPr lang="zh-TW" altLang="en-US"/>
          </a:p>
        </p:txBody>
      </p:sp>
    </p:spTree>
    <p:extLst>
      <p:ext uri="{BB962C8B-B14F-4D97-AF65-F5344CB8AC3E}">
        <p14:creationId xmlns:p14="http://schemas.microsoft.com/office/powerpoint/2010/main" val="2215429812"/>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3492C3F4-2686-416C-945C-59B5D453F834}" type="datetimeFigureOut">
              <a:rPr lang="zh-TW" altLang="en-US" smtClean="0"/>
              <a:t>2023/12/7</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9F27003D-3C8B-4152-A8B7-8D174644BB79}" type="slidenum">
              <a:rPr lang="zh-TW" altLang="en-US" smtClean="0"/>
              <a:t>‹#›</a:t>
            </a:fld>
            <a:endParaRPr lang="zh-TW" altLang="en-US"/>
          </a:p>
        </p:txBody>
      </p:sp>
    </p:spTree>
    <p:extLst>
      <p:ext uri="{BB962C8B-B14F-4D97-AF65-F5344CB8AC3E}">
        <p14:creationId xmlns:p14="http://schemas.microsoft.com/office/powerpoint/2010/main" val="3410655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92C3F4-2686-416C-945C-59B5D453F834}" type="datetimeFigureOut">
              <a:rPr lang="zh-TW" altLang="en-US" smtClean="0"/>
              <a:t>2023/12/7</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9F27003D-3C8B-4152-A8B7-8D174644BB79}" type="slidenum">
              <a:rPr lang="zh-TW" altLang="en-US" smtClean="0"/>
              <a:t>‹#›</a:t>
            </a:fld>
            <a:endParaRPr lang="zh-TW" altLang="en-US"/>
          </a:p>
        </p:txBody>
      </p:sp>
    </p:spTree>
    <p:extLst>
      <p:ext uri="{BB962C8B-B14F-4D97-AF65-F5344CB8AC3E}">
        <p14:creationId xmlns:p14="http://schemas.microsoft.com/office/powerpoint/2010/main" val="1791267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17"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zh-TW" altLang="en-US" smtClean="0"/>
              <a:t>按一下以編輯母片標題樣式</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smtClean="0"/>
              <a:t>編輯母片文字樣式</a:t>
            </a:r>
          </a:p>
        </p:txBody>
      </p:sp>
      <p:sp>
        <p:nvSpPr>
          <p:cNvPr id="5" name="Date Placeholder 4"/>
          <p:cNvSpPr>
            <a:spLocks noGrp="1"/>
          </p:cNvSpPr>
          <p:nvPr>
            <p:ph type="dt" sz="half" idx="10"/>
          </p:nvPr>
        </p:nvSpPr>
        <p:spPr>
          <a:xfrm>
            <a:off x="573789" y="6375679"/>
            <a:ext cx="925016" cy="348462"/>
          </a:xfrm>
        </p:spPr>
        <p:txBody>
          <a:bodyPr/>
          <a:lstStyle/>
          <a:p>
            <a:fld id="{3492C3F4-2686-416C-945C-59B5D453F834}" type="datetimeFigureOut">
              <a:rPr lang="zh-TW" altLang="en-US" smtClean="0"/>
              <a:t>2023/12/7</a:t>
            </a:fld>
            <a:endParaRPr lang="zh-TW" altLang="en-US"/>
          </a:p>
        </p:txBody>
      </p:sp>
      <p:sp>
        <p:nvSpPr>
          <p:cNvPr id="6" name="Footer Placeholder 5"/>
          <p:cNvSpPr>
            <a:spLocks noGrp="1"/>
          </p:cNvSpPr>
          <p:nvPr>
            <p:ph type="ftr" sz="quarter" idx="11"/>
          </p:nvPr>
        </p:nvSpPr>
        <p:spPr>
          <a:xfrm>
            <a:off x="1577716" y="6375679"/>
            <a:ext cx="2611634" cy="345796"/>
          </a:xfrm>
        </p:spPr>
        <p:txBody>
          <a:bodyPr/>
          <a:lstStyle/>
          <a:p>
            <a:endParaRPr lang="zh-TW" altLang="en-US"/>
          </a:p>
        </p:txBody>
      </p:sp>
      <p:sp>
        <p:nvSpPr>
          <p:cNvPr id="7" name="Slide Number Placeholder 6"/>
          <p:cNvSpPr>
            <a:spLocks noGrp="1"/>
          </p:cNvSpPr>
          <p:nvPr>
            <p:ph type="sldNum" sz="quarter" idx="12"/>
          </p:nvPr>
        </p:nvSpPr>
        <p:spPr>
          <a:xfrm>
            <a:off x="4268261" y="6375679"/>
            <a:ext cx="924342" cy="345796"/>
          </a:xfrm>
        </p:spPr>
        <p:txBody>
          <a:bodyPr/>
          <a:lstStyle/>
          <a:p>
            <a:fld id="{9F27003D-3C8B-4152-A8B7-8D174644BB79}" type="slidenum">
              <a:rPr lang="zh-TW" altLang="en-US" smtClean="0"/>
              <a:t>‹#›</a:t>
            </a:fld>
            <a:endParaRPr lang="zh-TW" altLang="en-US"/>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64488270"/>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TW" altLang="en-US" smtClean="0"/>
              <a:t>按一下圖示以新增圖片</a:t>
            </a:r>
            <a:endParaRPr lang="en-US" dirty="0"/>
          </a:p>
        </p:txBody>
      </p:sp>
      <p:sp>
        <p:nvSpPr>
          <p:cNvPr id="11"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zh-TW" altLang="en-US" smtClean="0"/>
              <a:t>按一下以編輯母片標題樣式</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smtClean="0"/>
              <a:t>編輯母片文字樣式</a:t>
            </a:r>
          </a:p>
        </p:txBody>
      </p:sp>
      <p:sp>
        <p:nvSpPr>
          <p:cNvPr id="5" name="Date Placeholder 4"/>
          <p:cNvSpPr>
            <a:spLocks noGrp="1"/>
          </p:cNvSpPr>
          <p:nvPr>
            <p:ph type="dt" sz="half" idx="10"/>
          </p:nvPr>
        </p:nvSpPr>
        <p:spPr>
          <a:xfrm>
            <a:off x="574463" y="6375679"/>
            <a:ext cx="924342" cy="348462"/>
          </a:xfrm>
        </p:spPr>
        <p:txBody>
          <a:bodyPr/>
          <a:lstStyle/>
          <a:p>
            <a:fld id="{3492C3F4-2686-416C-945C-59B5D453F834}" type="datetimeFigureOut">
              <a:rPr lang="zh-TW" altLang="en-US" smtClean="0"/>
              <a:t>2023/12/7</a:t>
            </a:fld>
            <a:endParaRPr lang="zh-TW" altLang="en-US"/>
          </a:p>
        </p:txBody>
      </p:sp>
      <p:sp>
        <p:nvSpPr>
          <p:cNvPr id="6" name="Footer Placeholder 5"/>
          <p:cNvSpPr>
            <a:spLocks noGrp="1"/>
          </p:cNvSpPr>
          <p:nvPr>
            <p:ph type="ftr" sz="quarter" idx="11"/>
          </p:nvPr>
        </p:nvSpPr>
        <p:spPr>
          <a:xfrm>
            <a:off x="1577716" y="6375679"/>
            <a:ext cx="2611634" cy="345796"/>
          </a:xfrm>
        </p:spPr>
        <p:txBody>
          <a:bodyPr/>
          <a:lstStyle/>
          <a:p>
            <a:endParaRPr lang="zh-TW" altLang="en-US"/>
          </a:p>
        </p:txBody>
      </p:sp>
      <p:sp>
        <p:nvSpPr>
          <p:cNvPr id="7" name="Slide Number Placeholder 6"/>
          <p:cNvSpPr>
            <a:spLocks noGrp="1"/>
          </p:cNvSpPr>
          <p:nvPr>
            <p:ph type="sldNum" sz="quarter" idx="12"/>
          </p:nvPr>
        </p:nvSpPr>
        <p:spPr>
          <a:xfrm>
            <a:off x="4256153" y="6375679"/>
            <a:ext cx="947460" cy="345796"/>
          </a:xfrm>
        </p:spPr>
        <p:txBody>
          <a:bodyPr/>
          <a:lstStyle/>
          <a:p>
            <a:fld id="{9F27003D-3C8B-4152-A8B7-8D174644BB79}" type="slidenum">
              <a:rPr lang="zh-TW" altLang="en-US" smtClean="0"/>
              <a:t>‹#›</a:t>
            </a:fld>
            <a:endParaRPr lang="zh-TW" altLang="en-US"/>
          </a:p>
        </p:txBody>
      </p:sp>
      <p:sp>
        <p:nvSpPr>
          <p:cNvPr id="13" name="Rectangle 12"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64765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fld id="{3492C3F4-2686-416C-945C-59B5D453F834}" type="datetimeFigureOut">
              <a:rPr lang="zh-TW" altLang="en-US" smtClean="0"/>
              <a:t>2023/12/7</a:t>
            </a:fld>
            <a:endParaRPr lang="zh-TW" altLang="en-US"/>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endParaRPr lang="zh-TW" altLang="en-US"/>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9F27003D-3C8B-4152-A8B7-8D174644BB79}" type="slidenum">
              <a:rPr lang="zh-TW" altLang="en-US" smtClean="0"/>
              <a:t>‹#›</a:t>
            </a:fld>
            <a:endParaRPr lang="zh-TW" altLang="en-US"/>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right edge border"/>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sp>
    </p:spTree>
    <p:extLst>
      <p:ext uri="{BB962C8B-B14F-4D97-AF65-F5344CB8AC3E}">
        <p14:creationId xmlns:p14="http://schemas.microsoft.com/office/powerpoint/2010/main" val="24548639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0" pos="594">
          <p15:clr>
            <a:srgbClr val="F26B43"/>
          </p15:clr>
        </p15:guide>
        <p15:guide id="3" pos="5400">
          <p15:clr>
            <a:srgbClr val="F26B43"/>
          </p15:clr>
        </p15:guide>
        <p15:guide id="4" orient="horz" pos="4008">
          <p15:clr>
            <a:srgbClr val="F26B43"/>
          </p15:clr>
        </p15:guide>
        <p15:guide id="5" orient="horz" pos="1440">
          <p15:clr>
            <a:srgbClr val="F26B43"/>
          </p15:clr>
        </p15:guide>
        <p15:guide id="6" orient="horz" pos="3720">
          <p15:clr>
            <a:srgbClr val="F26B43"/>
          </p15:clr>
        </p15:guide>
        <p15:guide id="7"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en-US" altLang="zh-TW" dirty="0" smtClean="0"/>
              <a:t>112</a:t>
            </a:r>
            <a:r>
              <a:rPr lang="zh-TW" altLang="en-US" dirty="0" smtClean="0"/>
              <a:t>第一學期第二次寫作測驗</a:t>
            </a:r>
            <a:endParaRPr lang="zh-TW" altLang="en-US" dirty="0"/>
          </a:p>
        </p:txBody>
      </p:sp>
      <p:sp>
        <p:nvSpPr>
          <p:cNvPr id="5" name="副標題 4"/>
          <p:cNvSpPr>
            <a:spLocks noGrp="1"/>
          </p:cNvSpPr>
          <p:nvPr>
            <p:ph type="subTitle" idx="1"/>
          </p:nvPr>
        </p:nvSpPr>
        <p:spPr/>
        <p:txBody>
          <a:bodyPr/>
          <a:lstStyle/>
          <a:p>
            <a:endParaRPr lang="zh-TW" altLang="en-US" dirty="0"/>
          </a:p>
        </p:txBody>
      </p:sp>
    </p:spTree>
    <p:extLst>
      <p:ext uri="{BB962C8B-B14F-4D97-AF65-F5344CB8AC3E}">
        <p14:creationId xmlns:p14="http://schemas.microsoft.com/office/powerpoint/2010/main" val="2597810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38758" y="382385"/>
            <a:ext cx="7633742" cy="886375"/>
          </a:xfrm>
        </p:spPr>
        <p:txBody>
          <a:bodyPr>
            <a:normAutofit/>
          </a:bodyPr>
          <a:lstStyle/>
          <a:p>
            <a:pPr algn="ctr"/>
            <a:r>
              <a:rPr lang="zh-TW" altLang="en-US" sz="4000" dirty="0"/>
              <a:t>未能完整歸納資料重點</a:t>
            </a:r>
          </a:p>
        </p:txBody>
      </p:sp>
      <p:sp>
        <p:nvSpPr>
          <p:cNvPr id="3" name="內容版面配置區 2"/>
          <p:cNvSpPr>
            <a:spLocks noGrp="1"/>
          </p:cNvSpPr>
          <p:nvPr>
            <p:ph idx="1"/>
          </p:nvPr>
        </p:nvSpPr>
        <p:spPr>
          <a:xfrm>
            <a:off x="938758" y="1556792"/>
            <a:ext cx="7633742" cy="3809615"/>
          </a:xfrm>
        </p:spPr>
        <p:txBody>
          <a:bodyPr>
            <a:noAutofit/>
          </a:bodyPr>
          <a:lstStyle/>
          <a:p>
            <a:pPr marL="0" indent="0">
              <a:buNone/>
            </a:pPr>
            <a:r>
              <a:rPr lang="zh-TW" altLang="en-US" sz="3200" dirty="0" smtClean="0"/>
              <a:t>       根據資料顯示，有時記憶很清楚可能是一件事情裡的人或事或物讓我們回憶想起曾經發生過的事。</a:t>
            </a:r>
            <a:endParaRPr lang="en-US" altLang="zh-TW" sz="3200" dirty="0" smtClean="0"/>
          </a:p>
          <a:p>
            <a:pPr marL="0" indent="0">
              <a:buNone/>
            </a:pPr>
            <a:r>
              <a:rPr lang="en-US" altLang="zh-TW" sz="3200" dirty="0"/>
              <a:t>【</a:t>
            </a:r>
            <a:r>
              <a:rPr lang="zh-TW" altLang="en-US" sz="3200" dirty="0"/>
              <a:t>應英一孝  蔡佩淳</a:t>
            </a:r>
            <a:r>
              <a:rPr lang="en-US" altLang="zh-TW" sz="3200" dirty="0"/>
              <a:t>】</a:t>
            </a:r>
            <a:endParaRPr lang="zh-TW" altLang="en-US" sz="3200" dirty="0"/>
          </a:p>
        </p:txBody>
      </p:sp>
    </p:spTree>
    <p:extLst>
      <p:ext uri="{BB962C8B-B14F-4D97-AF65-F5344CB8AC3E}">
        <p14:creationId xmlns:p14="http://schemas.microsoft.com/office/powerpoint/2010/main" val="2574603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260648"/>
            <a:ext cx="8280920" cy="886375"/>
          </a:xfrm>
        </p:spPr>
        <p:txBody>
          <a:bodyPr>
            <a:normAutofit/>
          </a:bodyPr>
          <a:lstStyle/>
          <a:p>
            <a:pPr algn="ctr"/>
            <a:r>
              <a:rPr lang="zh-TW" altLang="en-US" sz="4000" dirty="0"/>
              <a:t>完整歸納資料重點</a:t>
            </a:r>
          </a:p>
        </p:txBody>
      </p:sp>
      <p:sp>
        <p:nvSpPr>
          <p:cNvPr id="3" name="內容版面配置區 2"/>
          <p:cNvSpPr>
            <a:spLocks noGrp="1"/>
          </p:cNvSpPr>
          <p:nvPr>
            <p:ph idx="1"/>
          </p:nvPr>
        </p:nvSpPr>
        <p:spPr>
          <a:xfrm>
            <a:off x="539552" y="1412776"/>
            <a:ext cx="8352928" cy="4313671"/>
          </a:xfrm>
        </p:spPr>
        <p:txBody>
          <a:bodyPr>
            <a:noAutofit/>
          </a:bodyPr>
          <a:lstStyle/>
          <a:p>
            <a:pPr marL="0" indent="0">
              <a:buNone/>
            </a:pPr>
            <a:r>
              <a:rPr lang="zh-TW" altLang="en-US" sz="3200" dirty="0" smtClean="0"/>
              <a:t>        </a:t>
            </a:r>
            <a:r>
              <a:rPr lang="zh-TW" altLang="zh-TW" sz="3200" dirty="0" smtClean="0"/>
              <a:t>根據</a:t>
            </a:r>
            <a:r>
              <a:rPr lang="zh-TW" altLang="zh-TW" sz="3200" dirty="0"/>
              <a:t>三筆資料可知記憶會受三種因素影響：使用頻率、思考線索、大腦想像。資料甲說明越常使用的記憶會轉變成長期記憶，可以比只能記得五秒到二十秒的短期記憶儲存更久。資料</a:t>
            </a:r>
            <a:r>
              <a:rPr lang="zh-TW" altLang="zh-TW" sz="3200" dirty="0" smtClean="0"/>
              <a:t>乙</a:t>
            </a:r>
            <a:r>
              <a:rPr lang="zh-TW" altLang="en-US" sz="3200" dirty="0"/>
              <a:t>則</a:t>
            </a:r>
            <a:r>
              <a:rPr lang="zh-TW" altLang="en-US" sz="3200" dirty="0" smtClean="0"/>
              <a:t>是提及回憶必需有線索才會慢慢浮現。最後，</a:t>
            </a:r>
            <a:r>
              <a:rPr lang="zh-TW" altLang="en-US" sz="3200" dirty="0"/>
              <a:t>資料</a:t>
            </a:r>
            <a:r>
              <a:rPr lang="zh-TW" altLang="zh-TW" sz="3200" dirty="0" smtClean="0"/>
              <a:t>丙</a:t>
            </a:r>
            <a:r>
              <a:rPr lang="zh-TW" altLang="en-US" sz="3200" dirty="0" smtClean="0"/>
              <a:t>認為</a:t>
            </a:r>
            <a:r>
              <a:rPr lang="zh-TW" altLang="zh-TW" sz="3200" dirty="0" smtClean="0"/>
              <a:t>回想會</a:t>
            </a:r>
            <a:r>
              <a:rPr lang="zh-TW" altLang="zh-TW" sz="3200" dirty="0"/>
              <a:t>受到大腦「想像」區域的干擾，使得記憶真虛參雜。綜上所述，「使用不頻繁」、</a:t>
            </a:r>
            <a:r>
              <a:rPr lang="zh-TW" altLang="zh-TW" sz="3200" dirty="0" smtClean="0"/>
              <a:t>「沒有</a:t>
            </a:r>
            <a:r>
              <a:rPr lang="zh-TW" altLang="zh-TW" sz="3200" dirty="0"/>
              <a:t>合適的線索</a:t>
            </a:r>
            <a:r>
              <a:rPr lang="zh-TW" altLang="zh-TW" sz="3200" dirty="0" smtClean="0"/>
              <a:t>」</a:t>
            </a:r>
            <a:r>
              <a:rPr lang="zh-TW" altLang="en-US" sz="3200" dirty="0"/>
              <a:t>、</a:t>
            </a:r>
            <a:r>
              <a:rPr lang="zh-TW" altLang="zh-TW" sz="3200" dirty="0" smtClean="0"/>
              <a:t>「</a:t>
            </a:r>
            <a:r>
              <a:rPr lang="zh-TW" altLang="zh-TW" sz="3200" dirty="0"/>
              <a:t>大腦的想像」，都是讓記憶模糊的原因。</a:t>
            </a:r>
          </a:p>
          <a:p>
            <a:pPr marL="0" indent="0">
              <a:buNone/>
            </a:pPr>
            <a:endParaRPr lang="zh-TW" altLang="en-US" sz="3200" dirty="0"/>
          </a:p>
        </p:txBody>
      </p:sp>
    </p:spTree>
    <p:extLst>
      <p:ext uri="{BB962C8B-B14F-4D97-AF65-F5344CB8AC3E}">
        <p14:creationId xmlns:p14="http://schemas.microsoft.com/office/powerpoint/2010/main" val="1605366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38758" y="382385"/>
            <a:ext cx="7633742" cy="958383"/>
          </a:xfrm>
        </p:spPr>
        <p:txBody>
          <a:bodyPr>
            <a:normAutofit/>
          </a:bodyPr>
          <a:lstStyle/>
          <a:p>
            <a:pPr algn="ctr"/>
            <a:r>
              <a:rPr lang="zh-TW" altLang="en-US" sz="4000" dirty="0"/>
              <a:t>體會或看法未能與資料結合</a:t>
            </a:r>
          </a:p>
        </p:txBody>
      </p:sp>
      <p:sp>
        <p:nvSpPr>
          <p:cNvPr id="3" name="內容版面配置區 2"/>
          <p:cNvSpPr>
            <a:spLocks noGrp="1"/>
          </p:cNvSpPr>
          <p:nvPr>
            <p:ph idx="1"/>
          </p:nvPr>
        </p:nvSpPr>
        <p:spPr>
          <a:xfrm>
            <a:off x="938758" y="1268760"/>
            <a:ext cx="7633742" cy="4610833"/>
          </a:xfrm>
        </p:spPr>
        <p:txBody>
          <a:bodyPr>
            <a:normAutofit fontScale="92500"/>
          </a:bodyPr>
          <a:lstStyle/>
          <a:p>
            <a:pPr marL="0" indent="0">
              <a:buNone/>
            </a:pPr>
            <a:r>
              <a:rPr lang="zh-TW" altLang="en-US" sz="3200" dirty="0" smtClean="0"/>
              <a:t>    根據資料顯示，有時記憶會很清楚可能是因為一件事情裡的人、事</a:t>
            </a:r>
            <a:r>
              <a:rPr lang="zh-TW" altLang="en-US" sz="3200" smtClean="0"/>
              <a:t>、</a:t>
            </a:r>
            <a:r>
              <a:rPr lang="zh-TW" altLang="en-US" sz="3200" smtClean="0"/>
              <a:t>物讓我們</a:t>
            </a:r>
            <a:r>
              <a:rPr lang="zh-TW" altLang="en-US" sz="3200" dirty="0" smtClean="0"/>
              <a:t>回想起來曾經發生過的事。</a:t>
            </a:r>
            <a:endParaRPr lang="en-US" altLang="zh-TW" sz="3200" dirty="0" smtClean="0"/>
          </a:p>
          <a:p>
            <a:pPr marL="0" indent="0">
              <a:buNone/>
            </a:pPr>
            <a:r>
              <a:rPr lang="zh-TW" altLang="en-US" sz="3200" dirty="0"/>
              <a:t> </a:t>
            </a:r>
            <a:r>
              <a:rPr lang="zh-TW" altLang="en-US" sz="3200" dirty="0" smtClean="0"/>
              <a:t>   有時候我覺得我的記憶力還不錯，甚至超過平常人，因為小時候發生過的事情父母已經不大記得，可是我卻還能回想起來曾經發生過的事，讓我覺得我的記憶力很不錯。</a:t>
            </a:r>
            <a:endParaRPr lang="en-US" altLang="zh-TW" sz="3200" dirty="0" smtClean="0"/>
          </a:p>
          <a:p>
            <a:pPr marL="0" indent="0">
              <a:buNone/>
            </a:pPr>
            <a:r>
              <a:rPr lang="en-US" altLang="zh-TW" sz="3200" dirty="0" smtClean="0"/>
              <a:t>【</a:t>
            </a:r>
            <a:r>
              <a:rPr lang="zh-TW" altLang="en-US" sz="3200" dirty="0" smtClean="0"/>
              <a:t>應英一孝  蔡佩淳</a:t>
            </a:r>
            <a:r>
              <a:rPr lang="en-US" altLang="zh-TW" sz="3200" dirty="0" smtClean="0"/>
              <a:t>】</a:t>
            </a:r>
            <a:endParaRPr lang="zh-TW" altLang="en-US" sz="3200" dirty="0"/>
          </a:p>
        </p:txBody>
      </p:sp>
    </p:spTree>
    <p:extLst>
      <p:ext uri="{BB962C8B-B14F-4D97-AF65-F5344CB8AC3E}">
        <p14:creationId xmlns:p14="http://schemas.microsoft.com/office/powerpoint/2010/main" val="16951794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38758" y="382385"/>
            <a:ext cx="7633742" cy="742359"/>
          </a:xfrm>
        </p:spPr>
        <p:txBody>
          <a:bodyPr>
            <a:normAutofit/>
          </a:bodyPr>
          <a:lstStyle/>
          <a:p>
            <a:pPr algn="ctr"/>
            <a:r>
              <a:rPr lang="zh-TW" altLang="en-US" sz="4000" dirty="0"/>
              <a:t>體會或</a:t>
            </a:r>
            <a:r>
              <a:rPr lang="zh-TW" altLang="en-US" sz="4000" dirty="0" smtClean="0"/>
              <a:t>看法稍能</a:t>
            </a:r>
            <a:r>
              <a:rPr lang="zh-TW" altLang="en-US" sz="4000" dirty="0"/>
              <a:t>與資料結合</a:t>
            </a:r>
          </a:p>
        </p:txBody>
      </p:sp>
      <p:sp>
        <p:nvSpPr>
          <p:cNvPr id="3" name="內容版面配置區 2"/>
          <p:cNvSpPr>
            <a:spLocks noGrp="1"/>
          </p:cNvSpPr>
          <p:nvPr>
            <p:ph idx="1"/>
          </p:nvPr>
        </p:nvSpPr>
        <p:spPr>
          <a:xfrm>
            <a:off x="938758" y="1124744"/>
            <a:ext cx="7633742" cy="4754849"/>
          </a:xfrm>
        </p:spPr>
        <p:txBody>
          <a:bodyPr>
            <a:noAutofit/>
          </a:bodyPr>
          <a:lstStyle/>
          <a:p>
            <a:pPr marL="0" indent="0">
              <a:buNone/>
            </a:pPr>
            <a:r>
              <a:rPr lang="zh-TW" altLang="en-US" sz="2800" dirty="0" smtClean="0"/>
              <a:t>        記憶可分為短期、長期記憶，短期大約五秒至二十秒，長期為幾天到幾年。記憶若經過頻繁複習，才會深深烙印在我們的腦海裡。回憶與想像密不可分，但記憶就像個拼圖，有些完整有些缺少，我們認為正確的回憶，常常有可能是錯誤的記憶。</a:t>
            </a:r>
            <a:endParaRPr lang="en-US" altLang="zh-TW" sz="2800" dirty="0" smtClean="0"/>
          </a:p>
          <a:p>
            <a:pPr marL="0" indent="0">
              <a:buNone/>
            </a:pPr>
            <a:r>
              <a:rPr lang="zh-TW" altLang="en-US" sz="2800" dirty="0"/>
              <a:t> </a:t>
            </a:r>
            <a:r>
              <a:rPr lang="zh-TW" altLang="en-US" sz="2800" dirty="0" smtClean="0"/>
              <a:t>       段考時讓我最困擾的事是考前讀到的內容出現在考題中，但我卻想不起來內容。明明有記憶，但卻不清楚的短期記憶令我十分懊惱，所以我要認真讀書、多加複習，才有可能把短期記憶變成長期記憶。</a:t>
            </a:r>
            <a:r>
              <a:rPr lang="en-US" altLang="zh-TW" sz="2800" dirty="0" smtClean="0"/>
              <a:t>【</a:t>
            </a:r>
            <a:r>
              <a:rPr lang="zh-TW" altLang="en-US" sz="2800" dirty="0" smtClean="0"/>
              <a:t>應英一孝  周芸亘</a:t>
            </a:r>
            <a:r>
              <a:rPr lang="en-US" altLang="zh-TW" sz="2800" dirty="0" smtClean="0"/>
              <a:t>】</a:t>
            </a:r>
            <a:endParaRPr lang="zh-TW" altLang="en-US" sz="2800" dirty="0"/>
          </a:p>
        </p:txBody>
      </p:sp>
    </p:spTree>
    <p:extLst>
      <p:ext uri="{BB962C8B-B14F-4D97-AF65-F5344CB8AC3E}">
        <p14:creationId xmlns:p14="http://schemas.microsoft.com/office/powerpoint/2010/main" val="9712395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71600" y="44624"/>
            <a:ext cx="7633742" cy="576064"/>
          </a:xfrm>
        </p:spPr>
        <p:txBody>
          <a:bodyPr>
            <a:normAutofit/>
          </a:bodyPr>
          <a:lstStyle/>
          <a:p>
            <a:pPr algn="ctr"/>
            <a:r>
              <a:rPr lang="zh-TW" altLang="en-US" sz="3200" dirty="0"/>
              <a:t>體會或</a:t>
            </a:r>
            <a:r>
              <a:rPr lang="zh-TW" altLang="en-US" sz="3200" dirty="0" smtClean="0"/>
              <a:t>看法能</a:t>
            </a:r>
            <a:r>
              <a:rPr lang="zh-TW" altLang="en-US" sz="3200" dirty="0"/>
              <a:t>與資料結合</a:t>
            </a:r>
          </a:p>
        </p:txBody>
      </p:sp>
      <p:sp>
        <p:nvSpPr>
          <p:cNvPr id="3" name="內容版面配置區 2"/>
          <p:cNvSpPr>
            <a:spLocks noGrp="1"/>
          </p:cNvSpPr>
          <p:nvPr>
            <p:ph idx="1"/>
          </p:nvPr>
        </p:nvSpPr>
        <p:spPr>
          <a:xfrm>
            <a:off x="323528" y="620689"/>
            <a:ext cx="8784976" cy="6264695"/>
          </a:xfrm>
        </p:spPr>
        <p:txBody>
          <a:bodyPr>
            <a:noAutofit/>
          </a:bodyPr>
          <a:lstStyle/>
          <a:p>
            <a:pPr marL="0" indent="0">
              <a:buNone/>
            </a:pPr>
            <a:r>
              <a:rPr lang="zh-TW" altLang="en-US" sz="3200" dirty="0" smtClean="0"/>
              <a:t>一、記憶分為短期與長期，短期記憶透過頻繁的使用而保存，反之隨著時間在大腦內慢慢退去，在腦海的過去記憶裡，如同電路一樣，要將一條條導線拉出來，如果忘記一個步驟，電路將無法形成迴路。</a:t>
            </a:r>
            <a:endParaRPr lang="en-US" altLang="zh-TW" sz="3200" dirty="0" smtClean="0"/>
          </a:p>
          <a:p>
            <a:pPr marL="0" indent="0">
              <a:buNone/>
            </a:pPr>
            <a:r>
              <a:rPr lang="zh-TW" altLang="en-US" sz="3200" dirty="0" smtClean="0"/>
              <a:t>二、</a:t>
            </a:r>
            <a:r>
              <a:rPr lang="en-US" altLang="zh-TW" sz="3200" dirty="0" smtClean="0"/>
              <a:t>10</a:t>
            </a:r>
            <a:r>
              <a:rPr lang="zh-TW" altLang="en-US" sz="3200" dirty="0" smtClean="0"/>
              <a:t>秒鐘記下數字的競賽</a:t>
            </a:r>
            <a:r>
              <a:rPr lang="en-US" altLang="zh-TW" sz="3200" dirty="0" smtClean="0"/>
              <a:t>…</a:t>
            </a:r>
          </a:p>
          <a:p>
            <a:pPr marL="0" indent="0">
              <a:buNone/>
            </a:pPr>
            <a:r>
              <a:rPr lang="zh-TW" altLang="en-US" sz="3200" dirty="0" smtClean="0"/>
              <a:t>三、國中生物課時在同學手指頭上扎針</a:t>
            </a:r>
            <a:r>
              <a:rPr lang="en-US" altLang="zh-TW" sz="3200" dirty="0" smtClean="0"/>
              <a:t>..</a:t>
            </a:r>
          </a:p>
          <a:p>
            <a:pPr marL="0" indent="0">
              <a:buNone/>
            </a:pPr>
            <a:r>
              <a:rPr lang="zh-TW" altLang="en-US" sz="3200" dirty="0" smtClean="0"/>
              <a:t>四、記憶分為短期記憶與長期記憶，我透過短期記憶獲得獎金，同學驚恐又抱歉的表情不斷在我腦裡迴盪，形成我難以忘懷的長期記憶。</a:t>
            </a:r>
            <a:endParaRPr lang="en-US" altLang="zh-TW" sz="3200" dirty="0" smtClean="0"/>
          </a:p>
          <a:p>
            <a:pPr marL="0" indent="0">
              <a:buNone/>
            </a:pPr>
            <a:r>
              <a:rPr lang="en-US" altLang="zh-TW" sz="3200" dirty="0" smtClean="0"/>
              <a:t>【</a:t>
            </a:r>
            <a:r>
              <a:rPr lang="zh-TW" altLang="en-US" sz="3200" dirty="0" smtClean="0"/>
              <a:t>電機一孝   林鈺婷</a:t>
            </a:r>
            <a:r>
              <a:rPr lang="en-US" altLang="zh-TW" sz="3200" dirty="0" smtClean="0"/>
              <a:t>】</a:t>
            </a:r>
            <a:endParaRPr lang="zh-TW" altLang="en-US" sz="3200" dirty="0"/>
          </a:p>
        </p:txBody>
      </p:sp>
    </p:spTree>
    <p:extLst>
      <p:ext uri="{BB962C8B-B14F-4D97-AF65-F5344CB8AC3E}">
        <p14:creationId xmlns:p14="http://schemas.microsoft.com/office/powerpoint/2010/main" val="34237177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ctrTitle"/>
          </p:nvPr>
        </p:nvSpPr>
        <p:spPr/>
        <p:txBody>
          <a:bodyPr/>
          <a:lstStyle/>
          <a:p>
            <a:r>
              <a:rPr lang="zh-TW" altLang="en-US" dirty="0"/>
              <a:t>總結</a:t>
            </a:r>
          </a:p>
        </p:txBody>
      </p:sp>
      <p:sp>
        <p:nvSpPr>
          <p:cNvPr id="5" name="副標題 4"/>
          <p:cNvSpPr>
            <a:spLocks noGrp="1"/>
          </p:cNvSpPr>
          <p:nvPr>
            <p:ph type="subTitle" idx="1"/>
          </p:nvPr>
        </p:nvSpPr>
        <p:spPr/>
        <p:txBody>
          <a:bodyPr/>
          <a:lstStyle/>
          <a:p>
            <a:endParaRPr lang="zh-TW" altLang="en-US"/>
          </a:p>
        </p:txBody>
      </p:sp>
    </p:spTree>
    <p:extLst>
      <p:ext uri="{BB962C8B-B14F-4D97-AF65-F5344CB8AC3E}">
        <p14:creationId xmlns:p14="http://schemas.microsoft.com/office/powerpoint/2010/main" val="13672799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99592" y="764704"/>
            <a:ext cx="7633742" cy="5186897"/>
          </a:xfrm>
        </p:spPr>
        <p:txBody>
          <a:bodyPr>
            <a:normAutofit/>
          </a:bodyPr>
          <a:lstStyle/>
          <a:p>
            <a:pPr marL="0" indent="0">
              <a:buNone/>
            </a:pPr>
            <a:r>
              <a:rPr lang="zh-TW" altLang="en-US" sz="3200" dirty="0" smtClean="0"/>
              <a:t>一、學生缺少統整資料的能力</a:t>
            </a:r>
            <a:endParaRPr lang="en-US" altLang="zh-TW" sz="3200" dirty="0" smtClean="0"/>
          </a:p>
          <a:p>
            <a:pPr marL="0" indent="0">
              <a:buNone/>
            </a:pPr>
            <a:r>
              <a:rPr lang="zh-TW" altLang="en-US" sz="3200" dirty="0" smtClean="0"/>
              <a:t>二、學生缺少延伸書寫能力</a:t>
            </a:r>
            <a:endParaRPr lang="en-US" altLang="zh-TW" sz="3200" dirty="0" smtClean="0"/>
          </a:p>
          <a:p>
            <a:pPr marL="0" indent="0">
              <a:buNone/>
            </a:pPr>
            <a:r>
              <a:rPr lang="zh-TW" altLang="en-US" sz="3200" dirty="0"/>
              <a:t>三</a:t>
            </a:r>
            <a:r>
              <a:rPr lang="zh-TW" altLang="en-US" sz="3200" dirty="0" smtClean="0"/>
              <a:t>、學生文字標點運用能力較弱</a:t>
            </a:r>
            <a:endParaRPr lang="en-US" altLang="zh-TW" sz="3200" dirty="0" smtClean="0"/>
          </a:p>
          <a:p>
            <a:pPr marL="0" indent="0">
              <a:buNone/>
            </a:pPr>
            <a:r>
              <a:rPr lang="zh-TW" altLang="en-US" sz="3200" dirty="0">
                <a:latin typeface="+mj-ea"/>
                <a:ea typeface="+mj-ea"/>
              </a:rPr>
              <a:t>四</a:t>
            </a:r>
            <a:r>
              <a:rPr lang="zh-TW" altLang="en-US" sz="3200" dirty="0" smtClean="0">
                <a:latin typeface="+mj-ea"/>
                <a:ea typeface="+mj-ea"/>
              </a:rPr>
              <a:t>、學生缺少結構概念</a:t>
            </a:r>
            <a:endParaRPr lang="en-US" altLang="zh-TW" sz="3200" dirty="0" smtClean="0">
              <a:latin typeface="+mj-ea"/>
              <a:ea typeface="+mj-ea"/>
            </a:endParaRPr>
          </a:p>
          <a:p>
            <a:pPr marL="0" indent="0">
              <a:buNone/>
            </a:pPr>
            <a:endParaRPr lang="zh-TW" altLang="en-US" sz="3200" dirty="0">
              <a:latin typeface="+mj-ea"/>
              <a:ea typeface="+mj-ea"/>
            </a:endParaRPr>
          </a:p>
        </p:txBody>
      </p:sp>
    </p:spTree>
    <p:extLst>
      <p:ext uri="{BB962C8B-B14F-4D97-AF65-F5344CB8AC3E}">
        <p14:creationId xmlns:p14="http://schemas.microsoft.com/office/powerpoint/2010/main" val="9919869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normAutofit/>
          </a:bodyPr>
          <a:lstStyle/>
          <a:p>
            <a:pPr algn="ctr"/>
            <a:r>
              <a:rPr lang="zh-TW" altLang="en-US" sz="3200" dirty="0"/>
              <a:t>寫作</a:t>
            </a:r>
            <a:r>
              <a:rPr lang="zh-TW" altLang="en-US" sz="3200" dirty="0" smtClean="0"/>
              <a:t>題目</a:t>
            </a:r>
            <a:endParaRPr lang="zh-TW" altLang="en-US" sz="3200" dirty="0"/>
          </a:p>
        </p:txBody>
      </p:sp>
      <p:sp>
        <p:nvSpPr>
          <p:cNvPr id="5" name="內容版面配置區 4"/>
          <p:cNvSpPr>
            <a:spLocks noGrp="1"/>
          </p:cNvSpPr>
          <p:nvPr>
            <p:ph idx="1"/>
          </p:nvPr>
        </p:nvSpPr>
        <p:spPr>
          <a:xfrm>
            <a:off x="938758" y="1268760"/>
            <a:ext cx="7633742" cy="4610833"/>
          </a:xfrm>
        </p:spPr>
        <p:txBody>
          <a:bodyPr>
            <a:normAutofit/>
          </a:bodyPr>
          <a:lstStyle/>
          <a:p>
            <a:pPr marL="0" indent="0">
              <a:buNone/>
            </a:pPr>
            <a:r>
              <a:rPr lang="zh-TW" altLang="en-US" sz="3200" dirty="0"/>
              <a:t>請閱讀以下甲、乙、丙三筆資料，依框線內指示進行寫作。</a:t>
            </a:r>
          </a:p>
          <a:p>
            <a:pPr marL="0" indent="0">
              <a:buNone/>
            </a:pPr>
            <a:r>
              <a:rPr lang="zh-TW" altLang="en-US" sz="3200" dirty="0"/>
              <a:t>甲、記憶可略分為短期記憶和長期記憶兩種：</a:t>
            </a:r>
          </a:p>
          <a:p>
            <a:pPr marL="0" indent="0">
              <a:buNone/>
            </a:pPr>
            <a:r>
              <a:rPr lang="zh-TW" altLang="en-US" sz="3200" dirty="0"/>
              <a:t>　　</a:t>
            </a:r>
            <a:endParaRPr lang="zh-TW" altLang="en-US" dirty="0"/>
          </a:p>
        </p:txBody>
      </p:sp>
      <p:graphicFrame>
        <p:nvGraphicFramePr>
          <p:cNvPr id="2" name="表格 1"/>
          <p:cNvGraphicFramePr>
            <a:graphicFrameLocks noGrp="1"/>
          </p:cNvGraphicFramePr>
          <p:nvPr>
            <p:extLst>
              <p:ext uri="{D42A27DB-BD31-4B8C-83A1-F6EECF244321}">
                <p14:modId xmlns:p14="http://schemas.microsoft.com/office/powerpoint/2010/main" val="2114086298"/>
              </p:ext>
            </p:extLst>
          </p:nvPr>
        </p:nvGraphicFramePr>
        <p:xfrm>
          <a:off x="1043608" y="3575245"/>
          <a:ext cx="7632848" cy="3156251"/>
        </p:xfrm>
        <a:graphic>
          <a:graphicData uri="http://schemas.openxmlformats.org/drawingml/2006/table">
            <a:tbl>
              <a:tblPr firstRow="1" bandRow="1">
                <a:tableStyleId>{5940675A-B579-460E-94D1-54222C63F5DA}</a:tableStyleId>
              </a:tblPr>
              <a:tblGrid>
                <a:gridCol w="3816424">
                  <a:extLst>
                    <a:ext uri="{9D8B030D-6E8A-4147-A177-3AD203B41FA5}">
                      <a16:colId xmlns:a16="http://schemas.microsoft.com/office/drawing/2014/main" val="3688945356"/>
                    </a:ext>
                  </a:extLst>
                </a:gridCol>
                <a:gridCol w="3816424">
                  <a:extLst>
                    <a:ext uri="{9D8B030D-6E8A-4147-A177-3AD203B41FA5}">
                      <a16:colId xmlns:a16="http://schemas.microsoft.com/office/drawing/2014/main" val="1283881966"/>
                    </a:ext>
                  </a:extLst>
                </a:gridCol>
              </a:tblGrid>
              <a:tr h="717851">
                <a:tc>
                  <a:txBody>
                    <a:bodyPr/>
                    <a:lstStyle/>
                    <a:p>
                      <a:pPr hangingPunct="0">
                        <a:spcAft>
                          <a:spcPts val="0"/>
                        </a:spcAft>
                      </a:pPr>
                      <a:r>
                        <a:rPr lang="zh-TW" sz="3200" kern="150" dirty="0">
                          <a:effectLst/>
                          <a:latin typeface="Times" panose="02020603050405020304" pitchFamily="18" charset="0"/>
                          <a:ea typeface="標楷體" panose="03000509000000000000" pitchFamily="65" charset="-120"/>
                          <a:cs typeface="新細明體" panose="02020500000000000000" pitchFamily="18" charset="-120"/>
                        </a:rPr>
                        <a:t>短期記憶</a:t>
                      </a:r>
                      <a:endParaRPr lang="zh-TW" sz="3200" kern="15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hangingPunct="0">
                        <a:spcAft>
                          <a:spcPts val="0"/>
                        </a:spcAft>
                      </a:pPr>
                      <a:r>
                        <a:rPr lang="zh-TW" sz="3200" kern="150" dirty="0">
                          <a:effectLst/>
                          <a:latin typeface="Times" panose="02020603050405020304" pitchFamily="18" charset="0"/>
                          <a:ea typeface="標楷體" panose="03000509000000000000" pitchFamily="65" charset="-120"/>
                          <a:cs typeface="新細明體" panose="02020500000000000000" pitchFamily="18" charset="-120"/>
                        </a:rPr>
                        <a:t>長期記憶</a:t>
                      </a:r>
                      <a:endParaRPr lang="zh-TW" sz="3200" kern="15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05695984"/>
                  </a:ext>
                </a:extLst>
              </a:tr>
              <a:tr h="1367037">
                <a:tc>
                  <a:txBody>
                    <a:bodyPr/>
                    <a:lstStyle/>
                    <a:p>
                      <a:pPr algn="just" hangingPunct="0">
                        <a:spcAft>
                          <a:spcPts val="0"/>
                        </a:spcAft>
                      </a:pPr>
                      <a:r>
                        <a:rPr lang="zh-TW" sz="3200" kern="150">
                          <a:effectLst/>
                          <a:latin typeface="Times" panose="02020603050405020304" pitchFamily="18" charset="0"/>
                          <a:ea typeface="標楷體" panose="03000509000000000000" pitchFamily="65" charset="-120"/>
                          <a:cs typeface="新細明體" panose="02020500000000000000" pitchFamily="18" charset="-120"/>
                        </a:rPr>
                        <a:t>保持的時間很短，通常在五秒至二十秒之間，會隨時間而快速衰減。</a:t>
                      </a:r>
                      <a:endParaRPr lang="zh-TW" sz="3200" kern="15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hangingPunct="0">
                        <a:spcAft>
                          <a:spcPts val="0"/>
                        </a:spcAft>
                      </a:pPr>
                      <a:r>
                        <a:rPr lang="zh-TW" sz="3200" kern="150" dirty="0">
                          <a:effectLst/>
                          <a:latin typeface="Times" panose="02020603050405020304" pitchFamily="18" charset="0"/>
                          <a:ea typeface="標楷體" panose="03000509000000000000" pitchFamily="65" charset="-120"/>
                          <a:cs typeface="新細明體" panose="02020500000000000000" pitchFamily="18" charset="-120"/>
                        </a:rPr>
                        <a:t>能夠保持幾天到幾年的記憶。記憶內容越是頻繁使用（回想），則越能保存，反之則會遺忘。</a:t>
                      </a:r>
                      <a:endParaRPr lang="zh-TW" sz="3200" kern="15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24301109"/>
                  </a:ext>
                </a:extLst>
              </a:tr>
            </a:tbl>
          </a:graphicData>
        </a:graphic>
      </p:graphicFrame>
    </p:spTree>
    <p:extLst>
      <p:ext uri="{BB962C8B-B14F-4D97-AF65-F5344CB8AC3E}">
        <p14:creationId xmlns:p14="http://schemas.microsoft.com/office/powerpoint/2010/main" val="3565520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en-US" sz="3200" dirty="0" smtClean="0"/>
              <a:t>寫作</a:t>
            </a:r>
            <a:r>
              <a:rPr lang="zh-TW" altLang="en-US" sz="3200" dirty="0"/>
              <a:t>題目</a:t>
            </a:r>
          </a:p>
        </p:txBody>
      </p:sp>
      <p:sp>
        <p:nvSpPr>
          <p:cNvPr id="3" name="內容版面配置區 2"/>
          <p:cNvSpPr>
            <a:spLocks noGrp="1"/>
          </p:cNvSpPr>
          <p:nvPr>
            <p:ph idx="1"/>
          </p:nvPr>
        </p:nvSpPr>
        <p:spPr>
          <a:xfrm>
            <a:off x="938758" y="1484784"/>
            <a:ext cx="7633742" cy="5112568"/>
          </a:xfrm>
        </p:spPr>
        <p:txBody>
          <a:bodyPr>
            <a:normAutofit fontScale="92500" lnSpcReduction="20000"/>
          </a:bodyPr>
          <a:lstStyle/>
          <a:p>
            <a:pPr marL="0" indent="0">
              <a:buNone/>
            </a:pPr>
            <a:r>
              <a:rPr lang="zh-TW" altLang="zh-TW" sz="3500" dirty="0"/>
              <a:t>乙、人在回想事物的時候，通常是一個一個元素慢慢浮現，可能是一陣風，讓你想起某年冬天的大衣，接著與它相關的細節一一出現。但如果沒有合適的線索，就無法想起相關的記憶，而有片段模糊甚至空白之感。</a:t>
            </a:r>
          </a:p>
          <a:p>
            <a:pPr marL="0" indent="0">
              <a:buNone/>
            </a:pPr>
            <a:r>
              <a:rPr lang="zh-TW" altLang="zh-TW" sz="3500" dirty="0"/>
              <a:t>丙、研究顯示，大腦在進行「回憶」和「想像」兩件動作時，所使用的區域重疊性很高。這導致人在回想時，有時會遺漏部分事實，並加入一些原本不在記憶裡的元素。</a:t>
            </a:r>
          </a:p>
          <a:p>
            <a:pPr marL="0" indent="0">
              <a:buNone/>
            </a:pPr>
            <a:endParaRPr lang="zh-TW" altLang="en-US" dirty="0"/>
          </a:p>
        </p:txBody>
      </p:sp>
    </p:spTree>
    <p:extLst>
      <p:ext uri="{BB962C8B-B14F-4D97-AF65-F5344CB8AC3E}">
        <p14:creationId xmlns:p14="http://schemas.microsoft.com/office/powerpoint/2010/main" val="17540375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38758" y="382385"/>
            <a:ext cx="7633742" cy="1030391"/>
          </a:xfrm>
        </p:spPr>
        <p:txBody>
          <a:bodyPr>
            <a:normAutofit/>
          </a:bodyPr>
          <a:lstStyle/>
          <a:p>
            <a:pPr algn="ctr"/>
            <a:r>
              <a:rPr lang="zh-TW" altLang="en-US" sz="3200" dirty="0"/>
              <a:t>寫作題目</a:t>
            </a:r>
          </a:p>
        </p:txBody>
      </p:sp>
      <p:sp>
        <p:nvSpPr>
          <p:cNvPr id="3" name="內容版面配置區 2"/>
          <p:cNvSpPr>
            <a:spLocks noGrp="1"/>
          </p:cNvSpPr>
          <p:nvPr>
            <p:ph idx="1"/>
          </p:nvPr>
        </p:nvSpPr>
        <p:spPr>
          <a:xfrm>
            <a:off x="938758" y="1628800"/>
            <a:ext cx="7633742" cy="4250794"/>
          </a:xfrm>
        </p:spPr>
        <p:txBody>
          <a:bodyPr>
            <a:normAutofit lnSpcReduction="10000"/>
          </a:bodyPr>
          <a:lstStyle/>
          <a:p>
            <a:pPr marL="0" indent="0">
              <a:buNone/>
            </a:pPr>
            <a:r>
              <a:rPr lang="zh-TW" altLang="en-US" sz="3500" dirty="0"/>
              <a:t>請以下列形式，書寫一篇完整的文章（不必訂題目）：</a:t>
            </a:r>
          </a:p>
          <a:p>
            <a:pPr marL="0" indent="0">
              <a:buNone/>
            </a:pPr>
            <a:r>
              <a:rPr lang="en-US" altLang="zh-TW" sz="3500" dirty="0"/>
              <a:t>1.</a:t>
            </a:r>
            <a:r>
              <a:rPr lang="zh-TW" altLang="en-US" sz="3500" dirty="0"/>
              <a:t>第一段請根據上述資料，歸納記憶有時會模糊的原因。</a:t>
            </a:r>
          </a:p>
          <a:p>
            <a:pPr marL="0" indent="0">
              <a:buNone/>
            </a:pPr>
            <a:r>
              <a:rPr lang="en-US" altLang="zh-TW" sz="3500" dirty="0"/>
              <a:t>2.</a:t>
            </a:r>
            <a:r>
              <a:rPr lang="zh-TW" altLang="en-US" sz="3500" dirty="0"/>
              <a:t>第二段及其以後，請就你在第一段的回答，述說你對於記憶模糊的經驗、體會或看法。</a:t>
            </a:r>
          </a:p>
          <a:p>
            <a:endParaRPr lang="zh-TW" altLang="en-US" dirty="0"/>
          </a:p>
        </p:txBody>
      </p:sp>
    </p:spTree>
    <p:extLst>
      <p:ext uri="{BB962C8B-B14F-4D97-AF65-F5344CB8AC3E}">
        <p14:creationId xmlns:p14="http://schemas.microsoft.com/office/powerpoint/2010/main" val="3782663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ctrTitle"/>
          </p:nvPr>
        </p:nvSpPr>
        <p:spPr/>
        <p:txBody>
          <a:bodyPr/>
          <a:lstStyle/>
          <a:p>
            <a:r>
              <a:rPr lang="zh-TW" altLang="en-US" dirty="0" smtClean="0"/>
              <a:t>選題說明</a:t>
            </a:r>
            <a:endParaRPr lang="zh-TW" altLang="en-US" dirty="0"/>
          </a:p>
        </p:txBody>
      </p:sp>
      <p:sp>
        <p:nvSpPr>
          <p:cNvPr id="5" name="副標題 4"/>
          <p:cNvSpPr>
            <a:spLocks noGrp="1"/>
          </p:cNvSpPr>
          <p:nvPr>
            <p:ph type="subTitle" idx="1"/>
          </p:nvPr>
        </p:nvSpPr>
        <p:spPr/>
        <p:txBody>
          <a:bodyPr/>
          <a:lstStyle/>
          <a:p>
            <a:endParaRPr lang="zh-TW" altLang="en-US" dirty="0"/>
          </a:p>
        </p:txBody>
      </p:sp>
    </p:spTree>
    <p:extLst>
      <p:ext uri="{BB962C8B-B14F-4D97-AF65-F5344CB8AC3E}">
        <p14:creationId xmlns:p14="http://schemas.microsoft.com/office/powerpoint/2010/main" val="1975124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內容版面配置區 4"/>
          <p:cNvSpPr>
            <a:spLocks noGrp="1"/>
          </p:cNvSpPr>
          <p:nvPr>
            <p:ph idx="1"/>
          </p:nvPr>
        </p:nvSpPr>
        <p:spPr>
          <a:xfrm>
            <a:off x="938758" y="1124744"/>
            <a:ext cx="7633742" cy="4754849"/>
          </a:xfrm>
        </p:spPr>
        <p:txBody>
          <a:bodyPr>
            <a:normAutofit/>
          </a:bodyPr>
          <a:lstStyle/>
          <a:p>
            <a:pPr marL="0" indent="0">
              <a:buNone/>
            </a:pPr>
            <a:r>
              <a:rPr lang="zh-TW" altLang="en-US" sz="3600" dirty="0"/>
              <a:t>一</a:t>
            </a:r>
            <a:r>
              <a:rPr lang="zh-TW" altLang="en-US" sz="3600" dirty="0" smtClean="0"/>
              <a:t>、題型：資訊整合寫作</a:t>
            </a:r>
            <a:endParaRPr lang="en-US" altLang="zh-TW" sz="3600" dirty="0"/>
          </a:p>
          <a:p>
            <a:pPr marL="0" indent="0">
              <a:buNone/>
            </a:pPr>
            <a:r>
              <a:rPr lang="zh-TW" altLang="en-US" sz="3600" dirty="0"/>
              <a:t>二、</a:t>
            </a:r>
            <a:r>
              <a:rPr lang="zh-TW" altLang="en-US" sz="3600" dirty="0" smtClean="0"/>
              <a:t>題材：學術性</a:t>
            </a:r>
            <a:endParaRPr lang="en-US" altLang="zh-TW" sz="3600" dirty="0" smtClean="0"/>
          </a:p>
          <a:p>
            <a:pPr marL="0" indent="0">
              <a:buNone/>
            </a:pPr>
            <a:r>
              <a:rPr lang="zh-TW" altLang="en-US" sz="3600" dirty="0" smtClean="0"/>
              <a:t>三、方向：</a:t>
            </a:r>
            <a:r>
              <a:rPr lang="zh-TW" altLang="en-US" sz="3600" dirty="0"/>
              <a:t>論說</a:t>
            </a:r>
            <a:r>
              <a:rPr lang="zh-TW" altLang="en-US" sz="3600" dirty="0" smtClean="0"/>
              <a:t>文</a:t>
            </a:r>
            <a:endParaRPr lang="zh-TW" altLang="en-US" sz="3600" dirty="0"/>
          </a:p>
        </p:txBody>
      </p:sp>
    </p:spTree>
    <p:extLst>
      <p:ext uri="{BB962C8B-B14F-4D97-AF65-F5344CB8AC3E}">
        <p14:creationId xmlns:p14="http://schemas.microsoft.com/office/powerpoint/2010/main" val="11039151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ctrTitle"/>
          </p:nvPr>
        </p:nvSpPr>
        <p:spPr/>
        <p:txBody>
          <a:bodyPr/>
          <a:lstStyle/>
          <a:p>
            <a:r>
              <a:rPr lang="zh-TW" altLang="en-US" dirty="0" smtClean="0"/>
              <a:t>答題表現</a:t>
            </a:r>
            <a:endParaRPr lang="zh-TW" altLang="en-US" dirty="0"/>
          </a:p>
        </p:txBody>
      </p:sp>
      <p:sp>
        <p:nvSpPr>
          <p:cNvPr id="5" name="副標題 4"/>
          <p:cNvSpPr>
            <a:spLocks noGrp="1"/>
          </p:cNvSpPr>
          <p:nvPr>
            <p:ph type="subTitle" idx="1"/>
          </p:nvPr>
        </p:nvSpPr>
        <p:spPr/>
        <p:txBody>
          <a:bodyPr/>
          <a:lstStyle/>
          <a:p>
            <a:endParaRPr lang="zh-TW" altLang="en-US"/>
          </a:p>
        </p:txBody>
      </p:sp>
    </p:spTree>
    <p:extLst>
      <p:ext uri="{BB962C8B-B14F-4D97-AF65-F5344CB8AC3E}">
        <p14:creationId xmlns:p14="http://schemas.microsoft.com/office/powerpoint/2010/main" val="8662398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dirty="0" smtClean="0"/>
              <a:t>整體表現</a:t>
            </a:r>
            <a:endParaRPr lang="zh-TW" altLang="en-US" dirty="0"/>
          </a:p>
        </p:txBody>
      </p:sp>
      <p:sp>
        <p:nvSpPr>
          <p:cNvPr id="3" name="內容版面配置區 2"/>
          <p:cNvSpPr>
            <a:spLocks noGrp="1"/>
          </p:cNvSpPr>
          <p:nvPr>
            <p:ph idx="1"/>
          </p:nvPr>
        </p:nvSpPr>
        <p:spPr>
          <a:xfrm>
            <a:off x="938758" y="1628800"/>
            <a:ext cx="7633742" cy="4250793"/>
          </a:xfrm>
        </p:spPr>
        <p:txBody>
          <a:bodyPr>
            <a:normAutofit lnSpcReduction="10000"/>
          </a:bodyPr>
          <a:lstStyle/>
          <a:p>
            <a:pPr marL="0" indent="0">
              <a:buNone/>
            </a:pPr>
            <a:r>
              <a:rPr lang="zh-TW" altLang="en-US" sz="3200" dirty="0"/>
              <a:t>一</a:t>
            </a:r>
            <a:r>
              <a:rPr lang="zh-TW" altLang="en-US" sz="3200" dirty="0" smtClean="0"/>
              <a:t>、字數偏少，約</a:t>
            </a:r>
            <a:r>
              <a:rPr lang="en-US" altLang="zh-TW" sz="3200" dirty="0" smtClean="0"/>
              <a:t>200-300</a:t>
            </a:r>
            <a:r>
              <a:rPr lang="zh-TW" altLang="en-US" sz="3200" dirty="0" smtClean="0"/>
              <a:t>字</a:t>
            </a:r>
            <a:endParaRPr lang="en-US" altLang="zh-TW" sz="3200" dirty="0" smtClean="0"/>
          </a:p>
          <a:p>
            <a:pPr marL="0" indent="0">
              <a:buNone/>
            </a:pPr>
            <a:r>
              <a:rPr lang="zh-TW" altLang="en-US" sz="3200" dirty="0" smtClean="0"/>
              <a:t>二、書寫題目</a:t>
            </a:r>
            <a:endParaRPr lang="en-US" altLang="zh-TW" sz="3200" dirty="0" smtClean="0"/>
          </a:p>
          <a:p>
            <a:pPr marL="0" indent="0">
              <a:buNone/>
            </a:pPr>
            <a:r>
              <a:rPr lang="zh-TW" altLang="en-US" sz="3200" dirty="0"/>
              <a:t>三</a:t>
            </a:r>
            <a:r>
              <a:rPr lang="zh-TW" altLang="en-US" sz="3200" dirty="0" smtClean="0"/>
              <a:t>、未能完整歸納資料重點</a:t>
            </a:r>
            <a:endParaRPr lang="en-US" altLang="zh-TW" sz="3200" dirty="0"/>
          </a:p>
          <a:p>
            <a:pPr marL="0" indent="0">
              <a:buNone/>
            </a:pPr>
            <a:r>
              <a:rPr lang="zh-TW" altLang="en-US" sz="3200" dirty="0"/>
              <a:t>四</a:t>
            </a:r>
            <a:r>
              <a:rPr lang="zh-TW" altLang="en-US" sz="3200" dirty="0" smtClean="0"/>
              <a:t>、體會</a:t>
            </a:r>
            <a:r>
              <a:rPr lang="zh-TW" altLang="en-US" sz="3200" dirty="0"/>
              <a:t>或</a:t>
            </a:r>
            <a:r>
              <a:rPr lang="zh-TW" altLang="en-US" sz="3200" dirty="0" smtClean="0"/>
              <a:t>看法未能與資料結合。</a:t>
            </a:r>
            <a:endParaRPr lang="en-US" altLang="zh-TW" sz="3200" dirty="0" smtClean="0"/>
          </a:p>
          <a:p>
            <a:pPr marL="0" indent="0">
              <a:buNone/>
            </a:pPr>
            <a:r>
              <a:rPr lang="zh-TW" altLang="en-US" sz="3200" dirty="0"/>
              <a:t>五</a:t>
            </a:r>
            <a:r>
              <a:rPr lang="zh-TW" altLang="en-US" sz="3200" dirty="0" smtClean="0"/>
              <a:t>、</a:t>
            </a:r>
            <a:r>
              <a:rPr lang="zh-TW" altLang="en-US" sz="3200" dirty="0"/>
              <a:t>結構不完整、缺少結論</a:t>
            </a:r>
            <a:endParaRPr lang="en-US" altLang="zh-TW" sz="3200" dirty="0"/>
          </a:p>
          <a:p>
            <a:pPr marL="0" indent="0">
              <a:buNone/>
            </a:pPr>
            <a:r>
              <a:rPr lang="zh-TW" altLang="en-US" sz="3200" dirty="0"/>
              <a:t>六</a:t>
            </a:r>
            <a:r>
              <a:rPr lang="zh-TW" altLang="en-US" sz="3200" dirty="0" smtClean="0"/>
              <a:t>、 </a:t>
            </a:r>
            <a:r>
              <a:rPr lang="zh-TW" altLang="en-US" sz="3200" dirty="0"/>
              <a:t>甚少使用修辭、成語</a:t>
            </a:r>
            <a:endParaRPr lang="en-US" altLang="zh-TW" sz="3200" dirty="0"/>
          </a:p>
          <a:p>
            <a:pPr marL="0" indent="0">
              <a:buNone/>
            </a:pPr>
            <a:r>
              <a:rPr lang="zh-TW" altLang="en-US" sz="3200" dirty="0"/>
              <a:t>七</a:t>
            </a:r>
            <a:r>
              <a:rPr lang="zh-TW" altLang="en-US" sz="3200" dirty="0" smtClean="0"/>
              <a:t>、</a:t>
            </a:r>
            <a:r>
              <a:rPr lang="zh-TW" altLang="en-US" sz="3200" dirty="0"/>
              <a:t>標點錯誤、錯字、注音文</a:t>
            </a:r>
          </a:p>
          <a:p>
            <a:pPr marL="0" indent="0">
              <a:buNone/>
            </a:pPr>
            <a:endParaRPr lang="en-US" altLang="zh-TW" sz="3200" dirty="0"/>
          </a:p>
        </p:txBody>
      </p:sp>
    </p:spTree>
    <p:extLst>
      <p:ext uri="{BB962C8B-B14F-4D97-AF65-F5344CB8AC3E}">
        <p14:creationId xmlns:p14="http://schemas.microsoft.com/office/powerpoint/2010/main" val="21562448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ctrTitle"/>
          </p:nvPr>
        </p:nvSpPr>
        <p:spPr/>
        <p:txBody>
          <a:bodyPr/>
          <a:lstStyle/>
          <a:p>
            <a:r>
              <a:rPr lang="zh-TW" altLang="en-US" dirty="0" smtClean="0"/>
              <a:t>作品分享</a:t>
            </a:r>
            <a:endParaRPr lang="zh-TW" altLang="en-US" dirty="0"/>
          </a:p>
        </p:txBody>
      </p:sp>
      <p:sp>
        <p:nvSpPr>
          <p:cNvPr id="5" name="副標題 4"/>
          <p:cNvSpPr>
            <a:spLocks noGrp="1"/>
          </p:cNvSpPr>
          <p:nvPr>
            <p:ph type="subTitle" idx="1"/>
          </p:nvPr>
        </p:nvSpPr>
        <p:spPr/>
        <p:txBody>
          <a:bodyPr/>
          <a:lstStyle/>
          <a:p>
            <a:endParaRPr lang="zh-TW" altLang="en-US"/>
          </a:p>
        </p:txBody>
      </p:sp>
    </p:spTree>
    <p:extLst>
      <p:ext uri="{BB962C8B-B14F-4D97-AF65-F5344CB8AC3E}">
        <p14:creationId xmlns:p14="http://schemas.microsoft.com/office/powerpoint/2010/main" val="1885762893"/>
      </p:ext>
    </p:extLst>
  </p:cSld>
  <p:clrMapOvr>
    <a:masterClrMapping/>
  </p:clrMapOvr>
  <p:timing>
    <p:tnLst>
      <p:par>
        <p:cTn id="1" dur="indefinite" restart="never" nodeType="tmRoot"/>
      </p:par>
    </p:tn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TM10001106[[fn=徽章]]</Template>
  <TotalTime>3113</TotalTime>
  <Words>932</Words>
  <Application>Microsoft Office PowerPoint</Application>
  <PresentationFormat>如螢幕大小 (4:3)</PresentationFormat>
  <Paragraphs>53</Paragraphs>
  <Slides>16</Slides>
  <Notes>0</Notes>
  <HiddenSlides>0</HiddenSlides>
  <MMClips>0</MMClips>
  <ScaleCrop>false</ScaleCrop>
  <HeadingPairs>
    <vt:vector size="6" baseType="variant">
      <vt:variant>
        <vt:lpstr>使用字型</vt:lpstr>
      </vt:variant>
      <vt:variant>
        <vt:i4>8</vt:i4>
      </vt:variant>
      <vt:variant>
        <vt:lpstr>佈景主題</vt:lpstr>
      </vt:variant>
      <vt:variant>
        <vt:i4>1</vt:i4>
      </vt:variant>
      <vt:variant>
        <vt:lpstr>投影片標題</vt:lpstr>
      </vt:variant>
      <vt:variant>
        <vt:i4>16</vt:i4>
      </vt:variant>
    </vt:vector>
  </HeadingPairs>
  <TitlesOfParts>
    <vt:vector size="25" baseType="lpstr">
      <vt:lpstr>微軟正黑體</vt:lpstr>
      <vt:lpstr>新細明體</vt:lpstr>
      <vt:lpstr>標楷體</vt:lpstr>
      <vt:lpstr>Arial</vt:lpstr>
      <vt:lpstr>Gill Sans MT</vt:lpstr>
      <vt:lpstr>Impact</vt:lpstr>
      <vt:lpstr>Times</vt:lpstr>
      <vt:lpstr>Times New Roman</vt:lpstr>
      <vt:lpstr>Badge</vt:lpstr>
      <vt:lpstr>112第一學期第二次寫作測驗</vt:lpstr>
      <vt:lpstr>寫作題目</vt:lpstr>
      <vt:lpstr>寫作題目</vt:lpstr>
      <vt:lpstr>寫作題目</vt:lpstr>
      <vt:lpstr>選題說明</vt:lpstr>
      <vt:lpstr>PowerPoint 簡報</vt:lpstr>
      <vt:lpstr>答題表現</vt:lpstr>
      <vt:lpstr>整體表現</vt:lpstr>
      <vt:lpstr>作品分享</vt:lpstr>
      <vt:lpstr>未能完整歸納資料重點</vt:lpstr>
      <vt:lpstr>完整歸納資料重點</vt:lpstr>
      <vt:lpstr>體會或看法未能與資料結合</vt:lpstr>
      <vt:lpstr>體會或看法稍能與資料結合</vt:lpstr>
      <vt:lpstr>體會或看法能與資料結合</vt:lpstr>
      <vt:lpstr>總結</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晨間閱讀</dc:title>
  <dc:creator>User</dc:creator>
  <cp:lastModifiedBy>user</cp:lastModifiedBy>
  <cp:revision>350</cp:revision>
  <dcterms:created xsi:type="dcterms:W3CDTF">2021-02-21T06:42:28Z</dcterms:created>
  <dcterms:modified xsi:type="dcterms:W3CDTF">2023-12-07T07:42:23Z</dcterms:modified>
</cp:coreProperties>
</file>