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84" r:id="rId6"/>
    <p:sldId id="283" r:id="rId7"/>
    <p:sldId id="282" r:id="rId8"/>
    <p:sldId id="286" r:id="rId9"/>
    <p:sldId id="287" r:id="rId10"/>
    <p:sldId id="263" r:id="rId11"/>
    <p:sldId id="288" r:id="rId12"/>
    <p:sldId id="289" r:id="rId13"/>
    <p:sldId id="261" r:id="rId14"/>
    <p:sldId id="27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Merriweather" panose="00000500000000000000" pitchFamily="2" charset="0"/>
      <p:regular r:id="rId25"/>
      <p:bold r:id="rId26"/>
      <p:italic r:id="rId27"/>
      <p:boldItalic r:id="rId28"/>
    </p:embeddedFont>
    <p:embeddedFont>
      <p:font typeface="Nunito Light" pitchFamily="2" charset="0"/>
      <p:regular r:id="rId29"/>
      <p:bold r:id="rId30"/>
      <p:italic r:id="rId31"/>
      <p:boldItalic r:id="rId32"/>
    </p:embeddedFont>
    <p:embeddedFont>
      <p:font typeface="微軟正黑體" panose="020B0604030504040204" pitchFamily="34" charset="-120"/>
      <p:regular r:id="rId33"/>
      <p:bold r:id="rId34"/>
    </p:embeddedFont>
    <p:embeddedFont>
      <p:font typeface="標楷體" panose="03000509000000000000" pitchFamily="65" charset="-12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B7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47FB08-6548-4A13-B7C4-18DF16DA62DB}">
  <a:tblStyle styleId="{3E47FB08-6548-4A13-B7C4-18DF16DA6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848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9758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2cfef40a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42cfef40a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2cfef40ae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42cfef40ae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2cfef40ae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42cfef40ae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2cfef40ae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42cfef40ae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293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2cfef40ae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42cfef40ae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42cfef40ae_1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242cfef40ae_1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2cfef40ae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42cfef40ae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2cfef40ae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42cfef40a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2cfef40ae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42cfef40ae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42cfef40ae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242cfef40ae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2cfef40ae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42cfef40ae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2cfef40ae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42cfef40a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2cfef40ae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42cfef40ae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42cfef40ae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242cfef40ae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689374">
            <a:off x="3384323" y="3942312"/>
            <a:ext cx="185351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5125" y="4097969"/>
            <a:ext cx="1423395" cy="142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8759" y="3942313"/>
            <a:ext cx="208776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4818" y="4047797"/>
            <a:ext cx="1577216" cy="162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828609">
            <a:off x="6086361" y="3871270"/>
            <a:ext cx="3319664" cy="30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689374">
            <a:off x="7566150" y="-416184"/>
            <a:ext cx="185351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981785">
            <a:off x="-650188" y="-593258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24959" y="1419385"/>
            <a:ext cx="204991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8200" y="1419385"/>
            <a:ext cx="130925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698502">
            <a:off x="1678723" y="-874376"/>
            <a:ext cx="161599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868961">
            <a:off x="6028207" y="3967086"/>
            <a:ext cx="1507497" cy="191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3828" y="3635750"/>
            <a:ext cx="1236355" cy="15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418095">
            <a:off x="7280511" y="3650451"/>
            <a:ext cx="1693321" cy="158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35035" y="4242047"/>
            <a:ext cx="135788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693880">
            <a:off x="486268" y="3923372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5079" y="9856"/>
            <a:ext cx="1005320" cy="100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410139" y="4389625"/>
            <a:ext cx="1242231" cy="121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184397">
            <a:off x="4636598" y="-691593"/>
            <a:ext cx="42270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8657011">
            <a:off x="7597446" y="-635807"/>
            <a:ext cx="1608342" cy="179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662055">
            <a:off x="5545910" y="4271369"/>
            <a:ext cx="1721875" cy="19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80918">
            <a:off x="-572930" y="3534362"/>
            <a:ext cx="2183054" cy="228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8062" y="3811532"/>
            <a:ext cx="1967876" cy="172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503302">
            <a:off x="1507641" y="3966404"/>
            <a:ext cx="1935027" cy="178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452761">
            <a:off x="6952160" y="2902695"/>
            <a:ext cx="2898949" cy="255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737" y="3520073"/>
            <a:ext cx="4528541" cy="267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804" y="3520073"/>
            <a:ext cx="4528541" cy="267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3629" y="89126"/>
            <a:ext cx="5472966" cy="54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8685">
            <a:off x="4519694" y="73893"/>
            <a:ext cx="5073215" cy="516716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3325" y="-353743"/>
            <a:ext cx="1453175" cy="177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94562"/>
            <a:ext cx="1644725" cy="16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3991125" y="-65550"/>
            <a:ext cx="5302800" cy="5274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452180">
            <a:off x="4198239" y="622896"/>
            <a:ext cx="5933301" cy="580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77110">
            <a:off x="4404248" y="-354182"/>
            <a:ext cx="196762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77109">
            <a:off x="8295261" y="-52783"/>
            <a:ext cx="184043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77109">
            <a:off x="4218286" y="4347985"/>
            <a:ext cx="1840437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  <a:defRPr sz="1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26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9B7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57313">
            <a:off x="-180144" y="3416073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89374">
            <a:off x="7656071" y="1121"/>
            <a:ext cx="185351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981785">
            <a:off x="7469117" y="1667950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8665" y="513185"/>
            <a:ext cx="1467856" cy="33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20251" y="3727687"/>
            <a:ext cx="1632968" cy="143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24959" y="1419385"/>
            <a:ext cx="204991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217" y="-699045"/>
            <a:ext cx="130925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6283257">
            <a:off x="1727246" y="-699045"/>
            <a:ext cx="161599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868961">
            <a:off x="6610492" y="1414470"/>
            <a:ext cx="1507498" cy="191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78796" y="-492296"/>
            <a:ext cx="1236355" cy="15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0738834">
            <a:off x="4585998" y="-281137"/>
            <a:ext cx="1693321" cy="158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10800000" flipH="1">
            <a:off x="3062495" y="0"/>
            <a:ext cx="1346006" cy="135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2700000">
            <a:off x="6253430" y="4674594"/>
            <a:ext cx="1242231" cy="121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99755" y="3425207"/>
            <a:ext cx="135788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693880">
            <a:off x="2940561" y="3393557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5400000">
            <a:off x="7467801" y="3346487"/>
            <a:ext cx="1295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0"/>
          <p:cNvSpPr txBox="1"/>
          <p:nvPr/>
        </p:nvSpPr>
        <p:spPr>
          <a:xfrm>
            <a:off x="2596521" y="1748698"/>
            <a:ext cx="3950959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Merriweather"/>
              </a:rPr>
              <a:t>高三寫作測驗</a:t>
            </a:r>
            <a:endParaRPr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寫作策略</a:t>
            </a:r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zh-TW" altLang="en-US" sz="1600" b="1" dirty="0">
                <a:latin typeface="新細明體"/>
                <a:ea typeface="新細明體"/>
              </a:rPr>
              <a:t>：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國文科 李介立</a:t>
            </a:r>
            <a:endParaRPr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3444246" y="1317305"/>
            <a:ext cx="2255509" cy="47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E2CA9"/>
                </a:solidFill>
                <a:latin typeface="Nunito Light"/>
                <a:sym typeface="Nunito Light"/>
              </a:rPr>
              <a:t>112-1-2 </a:t>
            </a:r>
            <a:endParaRPr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9B7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>
            <a:off x="1" y="0"/>
            <a:ext cx="1561822" cy="5143500"/>
          </a:xfrm>
          <a:prstGeom prst="rect">
            <a:avLst/>
          </a:prstGeom>
          <a:solidFill>
            <a:srgbClr val="2E2CA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517728" y="587170"/>
            <a:ext cx="643628" cy="377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500" dirty="0">
                <a:solidFill>
                  <a:srgbClr val="F4D9B7"/>
                </a:solidFill>
                <a:latin typeface="標楷體" pitchFamily="65" charset="-120"/>
                <a:ea typeface="標楷體" pitchFamily="65" charset="-120"/>
                <a:sym typeface="Merriweather"/>
              </a:rPr>
              <a:t>不錯的觀點</a:t>
            </a:r>
            <a:endParaRPr sz="7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1780" y="122957"/>
            <a:ext cx="1230076" cy="171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5606" y="122957"/>
            <a:ext cx="1284783" cy="171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2325" y="122957"/>
            <a:ext cx="1297139" cy="171251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 txBox="1"/>
          <p:nvPr/>
        </p:nvSpPr>
        <p:spPr>
          <a:xfrm>
            <a:off x="1935592" y="2385822"/>
            <a:ext cx="2169196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 dirty="0">
                <a:solidFill>
                  <a:srgbClr val="2E2CA9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在一個有藍天白雲的大草皮上，感受著風的輕拂，聽著腳與草地踩出的樂曲，聞著清香的空氣，向著一望無際的遠方奔跑</a:t>
            </a:r>
            <a:r>
              <a:rPr lang="en-US" altLang="zh-TW" sz="1600" b="1" dirty="0">
                <a:solidFill>
                  <a:srgbClr val="2E2CA9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……</a:t>
            </a:r>
            <a:r>
              <a:rPr lang="zh-TW" altLang="en-US" sz="1600" b="1" dirty="0">
                <a:solidFill>
                  <a:srgbClr val="2E2CA9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這是我對和平的想像。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示現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)</a:t>
            </a:r>
            <a:endParaRPr sz="11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2204267" y="1938717"/>
            <a:ext cx="1565102" cy="42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000" dirty="0">
                <a:solidFill>
                  <a:srgbClr val="2E2CA9"/>
                </a:solidFill>
                <a:latin typeface="Lato"/>
                <a:ea typeface="標楷體" pitchFamily="65" charset="-120"/>
                <a:cs typeface="Lato"/>
                <a:sym typeface="Lato"/>
              </a:rPr>
              <a:t> </a:t>
            </a:r>
            <a:r>
              <a:rPr lang="zh-TW" altLang="en-US" sz="1600" b="0" i="0" u="none" strike="noStrike" cap="none" dirty="0">
                <a:solidFill>
                  <a:srgbClr val="2E2CA9"/>
                </a:solidFill>
                <a:latin typeface="標楷體" pitchFamily="65" charset="-120"/>
                <a:ea typeface="標楷體" pitchFamily="65" charset="-120"/>
                <a:cs typeface="Lato"/>
                <a:sym typeface="Lato"/>
              </a:rPr>
              <a:t>應三孝  施宇恩</a:t>
            </a:r>
            <a:endParaRPr sz="1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Google Shape;205;p17"/>
          <p:cNvSpPr txBox="1"/>
          <p:nvPr/>
        </p:nvSpPr>
        <p:spPr>
          <a:xfrm>
            <a:off x="4396771" y="2414751"/>
            <a:ext cx="2169196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為什麼一開始的和平協商，到最後會引發戰火？對我而言，戰爭就是一場失去理性的溝通，讓人付出慘痛的代價。而這便顯現出了和平的價值。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提問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)</a:t>
            </a:r>
            <a:endParaRPr sz="11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Google Shape;206;p17"/>
          <p:cNvSpPr txBox="1"/>
          <p:nvPr/>
        </p:nvSpPr>
        <p:spPr>
          <a:xfrm>
            <a:off x="4665446" y="1887558"/>
            <a:ext cx="1565102" cy="42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000" dirty="0">
                <a:solidFill>
                  <a:srgbClr val="2E2CA9"/>
                </a:solidFill>
                <a:latin typeface="Lato"/>
                <a:ea typeface="標楷體" pitchFamily="65" charset="-120"/>
                <a:cs typeface="Lato"/>
                <a:sym typeface="Lato"/>
              </a:rPr>
              <a:t> </a:t>
            </a:r>
            <a:r>
              <a:rPr lang="zh-TW" altLang="en-US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Lato"/>
                <a:sym typeface="Lato"/>
              </a:rPr>
              <a:t>應三孝  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Lato"/>
                <a:sym typeface="Lato"/>
              </a:rPr>
              <a:t>黃岦筠</a:t>
            </a:r>
            <a:endParaRPr sz="11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Google Shape;205;p17"/>
          <p:cNvSpPr txBox="1"/>
          <p:nvPr/>
        </p:nvSpPr>
        <p:spPr>
          <a:xfrm>
            <a:off x="6769668" y="2335358"/>
            <a:ext cx="2169196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人們在象徵著和平的廣場上對著空中飛的白鴿撒著麵包，也對著許願池丟下一枚枚硬幣，期望著世界永遠和平。然而真正的和平有實現的一天嗎？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懸問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Nunito Light"/>
              </a:rPr>
              <a:t>)</a:t>
            </a:r>
            <a:endParaRPr sz="11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Google Shape;206;p17"/>
          <p:cNvSpPr txBox="1"/>
          <p:nvPr/>
        </p:nvSpPr>
        <p:spPr>
          <a:xfrm>
            <a:off x="7038343" y="1888253"/>
            <a:ext cx="1565102" cy="42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000" dirty="0">
                <a:solidFill>
                  <a:srgbClr val="2E2CA9"/>
                </a:solidFill>
                <a:latin typeface="Lato"/>
                <a:ea typeface="標楷體" pitchFamily="65" charset="-120"/>
                <a:cs typeface="Lato"/>
                <a:sym typeface="Lato"/>
              </a:rPr>
              <a:t> </a:t>
            </a:r>
            <a:r>
              <a:rPr lang="zh-TW" altLang="en-US" sz="1600" b="0" i="0" u="none" strike="noStrike" cap="none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Lato"/>
                <a:sym typeface="Lato"/>
              </a:rPr>
              <a:t>應三孝  曹承意</a:t>
            </a:r>
            <a:endParaRPr sz="1100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p23"/>
          <p:cNvCxnSpPr/>
          <p:nvPr/>
        </p:nvCxnSpPr>
        <p:spPr>
          <a:xfrm>
            <a:off x="4572000" y="3938026"/>
            <a:ext cx="0" cy="6256375"/>
          </a:xfrm>
          <a:prstGeom prst="straightConnector1">
            <a:avLst/>
          </a:prstGeom>
          <a:noFill/>
          <a:ln w="19050" cap="flat" cmpd="sng">
            <a:solidFill>
              <a:srgbClr val="F2699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1" name="Google Shape;291;p23"/>
          <p:cNvCxnSpPr/>
          <p:nvPr/>
        </p:nvCxnSpPr>
        <p:spPr>
          <a:xfrm>
            <a:off x="4572000" y="-5241355"/>
            <a:ext cx="0" cy="6256375"/>
          </a:xfrm>
          <a:prstGeom prst="straightConnector1">
            <a:avLst/>
          </a:prstGeom>
          <a:noFill/>
          <a:ln w="19050" cap="flat" cmpd="sng">
            <a:solidFill>
              <a:srgbClr val="F2699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" name="Google Shape;292;p23"/>
          <p:cNvCxnSpPr/>
          <p:nvPr/>
        </p:nvCxnSpPr>
        <p:spPr>
          <a:xfrm rot="10800000">
            <a:off x="-5938456" y="2571750"/>
            <a:ext cx="9533361" cy="0"/>
          </a:xfrm>
          <a:prstGeom prst="straightConnector1">
            <a:avLst/>
          </a:prstGeom>
          <a:noFill/>
          <a:ln w="19050" cap="flat" cmpd="sng">
            <a:solidFill>
              <a:srgbClr val="F2699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3" name="Google Shape;293;p23"/>
          <p:cNvCxnSpPr/>
          <p:nvPr/>
        </p:nvCxnSpPr>
        <p:spPr>
          <a:xfrm rot="10800000">
            <a:off x="5347839" y="2571750"/>
            <a:ext cx="9533361" cy="0"/>
          </a:xfrm>
          <a:prstGeom prst="straightConnector1">
            <a:avLst/>
          </a:prstGeom>
          <a:noFill/>
          <a:ln w="19050" cap="flat" cmpd="sng">
            <a:solidFill>
              <a:srgbClr val="F2699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4" name="Google Shape;29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7868" y="860362"/>
            <a:ext cx="2128266" cy="342277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3"/>
          <p:cNvSpPr txBox="1"/>
          <p:nvPr/>
        </p:nvSpPr>
        <p:spPr>
          <a:xfrm>
            <a:off x="452808" y="1121655"/>
            <a:ext cx="2633823" cy="9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71000"/>
              </a:lnSpc>
            </a:pP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和平孕育著戰爭，戰爭孕育著和平。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452809" y="404139"/>
            <a:ext cx="1436062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9991"/>
              </a:lnSpc>
            </a:pPr>
            <a:r>
              <a:rPr lang="zh-TW" altLang="en-US" sz="2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rriweather"/>
                <a:sym typeface="Merriweather"/>
              </a:rPr>
              <a:t>普坦漢姆</a:t>
            </a:r>
            <a:endParaRPr sz="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8" name="Google Shape;298;p23"/>
          <p:cNvSpPr txBox="1"/>
          <p:nvPr/>
        </p:nvSpPr>
        <p:spPr>
          <a:xfrm>
            <a:off x="483580" y="3823737"/>
            <a:ext cx="2713484" cy="9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71035"/>
              </a:lnSpc>
            </a:pP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最勉強的和平也比最正義的戰爭受人歡迎。</a:t>
            </a:r>
          </a:p>
        </p:txBody>
      </p:sp>
      <p:sp>
        <p:nvSpPr>
          <p:cNvPr id="300" name="Google Shape;300;p23"/>
          <p:cNvSpPr txBox="1"/>
          <p:nvPr/>
        </p:nvSpPr>
        <p:spPr>
          <a:xfrm>
            <a:off x="514350" y="3093547"/>
            <a:ext cx="2993518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9991"/>
              </a:lnSpc>
            </a:pPr>
            <a:r>
              <a:rPr lang="zh-TW" altLang="en-US" sz="2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rriweather"/>
                <a:sym typeface="Merriweather"/>
              </a:rPr>
              <a:t>西塞羅</a:t>
            </a:r>
            <a:endParaRPr sz="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2" name="Google Shape;302;p23"/>
          <p:cNvSpPr txBox="1"/>
          <p:nvPr/>
        </p:nvSpPr>
        <p:spPr>
          <a:xfrm>
            <a:off x="6287334" y="1121655"/>
            <a:ext cx="2401699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20"/>
              </a:lnSpc>
            </a:pPr>
            <a:r>
              <a:rPr lang="zh-CN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和平</a:t>
            </a: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與</a:t>
            </a:r>
            <a:r>
              <a:rPr lang="zh-CN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自由是不可分</a:t>
            </a: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離</a:t>
            </a:r>
            <a:r>
              <a:rPr lang="zh-CN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的，因</a:t>
            </a: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為</a:t>
            </a:r>
            <a:r>
              <a:rPr lang="zh-CN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如果得不到自由，</a:t>
            </a: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誰</a:t>
            </a:r>
            <a:r>
              <a:rPr lang="zh-CN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也不</a:t>
            </a: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會</a:t>
            </a:r>
            <a:r>
              <a:rPr lang="zh-CN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和平。</a:t>
            </a:r>
            <a:endParaRPr sz="1800" b="0" i="0" u="none" strike="noStrike" cap="none" dirty="0">
              <a:solidFill>
                <a:srgbClr val="2E2CA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 Light"/>
              <a:sym typeface="Nunito Light"/>
            </a:endParaRPr>
          </a:p>
        </p:txBody>
      </p:sp>
      <p:sp>
        <p:nvSpPr>
          <p:cNvPr id="303" name="Google Shape;303;p23"/>
          <p:cNvSpPr txBox="1"/>
          <p:nvPr/>
        </p:nvSpPr>
        <p:spPr>
          <a:xfrm>
            <a:off x="6974804" y="260967"/>
            <a:ext cx="1714228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9991"/>
              </a:lnSpc>
            </a:pPr>
            <a:r>
              <a:rPr lang="zh-TW" altLang="en-US" sz="32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erriweather"/>
              </a:rPr>
              <a:t>阿拉法特</a:t>
            </a:r>
            <a:endParaRPr sz="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4" name="Google Shape;304;p23"/>
          <p:cNvSpPr txBox="1"/>
          <p:nvPr/>
        </p:nvSpPr>
        <p:spPr>
          <a:xfrm>
            <a:off x="6287334" y="3613294"/>
            <a:ext cx="2509594" cy="94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71000"/>
              </a:lnSpc>
            </a:pP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戰爭的目的必須是為了和平。</a:t>
            </a:r>
            <a:r>
              <a:rPr lang="en-US" altLang="zh-TW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(</a:t>
            </a: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武的精神</a:t>
            </a:r>
            <a:r>
              <a:rPr lang="en-US" altLang="zh-TW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)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6801267" y="2835170"/>
            <a:ext cx="1887766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9991"/>
              </a:lnSpc>
            </a:pPr>
            <a:r>
              <a:rPr lang="zh-TW" altLang="en-US" sz="2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erriweather"/>
              </a:rPr>
              <a:t>亞里士多德</a:t>
            </a:r>
            <a:endParaRPr sz="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798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5"/>
          <p:cNvGrpSpPr/>
          <p:nvPr/>
        </p:nvGrpSpPr>
        <p:grpSpPr>
          <a:xfrm>
            <a:off x="4572000" y="-349991"/>
            <a:ext cx="4567238" cy="5668176"/>
            <a:chOff x="0" y="-104775"/>
            <a:chExt cx="2405788" cy="2985706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2405788" cy="2880931"/>
            </a:xfrm>
            <a:custGeom>
              <a:avLst/>
              <a:gdLst/>
              <a:ahLst/>
              <a:cxnLst/>
              <a:rect l="l" t="t" r="r" b="b"/>
              <a:pathLst>
                <a:path w="2405788" h="2880931" extrusionOk="0">
                  <a:moveTo>
                    <a:pt x="0" y="0"/>
                  </a:moveTo>
                  <a:lnTo>
                    <a:pt x="2405788" y="0"/>
                  </a:lnTo>
                  <a:lnTo>
                    <a:pt x="2405788" y="2880931"/>
                  </a:lnTo>
                  <a:lnTo>
                    <a:pt x="0" y="2880931"/>
                  </a:lnTo>
                  <a:close/>
                </a:path>
              </a:pathLst>
            </a:custGeom>
            <a:solidFill>
              <a:srgbClr val="F26995"/>
            </a:solidFill>
            <a:ln>
              <a:noFill/>
            </a:ln>
          </p:spPr>
        </p:sp>
        <p:sp>
          <p:nvSpPr>
            <p:cNvPr id="174" name="Google Shape;174;p1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15"/>
          <p:cNvPicPr preferRelativeResize="0"/>
          <p:nvPr/>
        </p:nvPicPr>
        <p:blipFill rotWithShape="1">
          <a:blip r:embed="rId3">
            <a:alphaModFix/>
          </a:blip>
          <a:srcRect l="22052" r="22051"/>
          <a:stretch/>
        </p:blipFill>
        <p:spPr>
          <a:xfrm>
            <a:off x="5132789" y="526151"/>
            <a:ext cx="344565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5582" y="2131999"/>
            <a:ext cx="1319585" cy="301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693880">
            <a:off x="-1529360" y="-1051219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439277">
            <a:off x="1401475" y="3335329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0" b="5949"/>
          <a:stretch/>
        </p:blipFill>
        <p:spPr bwMode="auto">
          <a:xfrm>
            <a:off x="5132789" y="526151"/>
            <a:ext cx="34517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6" name="Google Shape;176;p15"/>
          <p:cNvGrpSpPr/>
          <p:nvPr/>
        </p:nvGrpSpPr>
        <p:grpSpPr>
          <a:xfrm>
            <a:off x="788003" y="375139"/>
            <a:ext cx="3681554" cy="3680912"/>
            <a:chOff x="729741" y="-3859030"/>
            <a:chExt cx="9817477" cy="9815765"/>
          </a:xfrm>
        </p:grpSpPr>
        <p:sp>
          <p:nvSpPr>
            <p:cNvPr id="177" name="Google Shape;177;p15"/>
            <p:cNvSpPr txBox="1"/>
            <p:nvPr/>
          </p:nvSpPr>
          <p:spPr>
            <a:xfrm>
              <a:off x="729741" y="-3859030"/>
              <a:ext cx="9817477" cy="1838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3200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如何鍛鍊？</a:t>
              </a:r>
              <a:endParaRPr sz="32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895858" y="-1971590"/>
              <a:ext cx="8992690" cy="7928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1" algn="ctr">
                <a:lnSpc>
                  <a:spcPct val="140020"/>
                </a:lnSpc>
              </a:pPr>
              <a:r>
                <a:rPr lang="en-US" altLang="zh-TW" sz="24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《</a:t>
              </a:r>
              <a:r>
                <a:rPr lang="zh-TW" altLang="en-US" sz="24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博恩夜夜秀</a:t>
              </a:r>
              <a:r>
                <a:rPr lang="en-US" altLang="zh-TW" sz="24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》</a:t>
              </a:r>
            </a:p>
            <a:p>
              <a:pPr lvl="1" algn="r">
                <a:lnSpc>
                  <a:spcPct val="140020"/>
                </a:lnSpc>
              </a:pPr>
              <a:r>
                <a:rPr lang="en-US" altLang="zh-TW" sz="16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(2:10~7:25)</a:t>
              </a:r>
            </a:p>
            <a:p>
              <a:pPr lvl="1">
                <a:lnSpc>
                  <a:spcPct val="140020"/>
                </a:lnSpc>
              </a:pPr>
              <a:r>
                <a:rPr lang="zh-TW" altLang="en-US" sz="2400" b="1" i="0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論據：新聞報導</a:t>
              </a:r>
              <a:endParaRPr lang="en-US" altLang="zh-TW" sz="24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定義：何謂恐龍法官</a:t>
              </a:r>
              <a:endPara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400" b="1" i="0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論點：媒體形塑了人們對</a:t>
              </a:r>
              <a:endParaRPr lang="en-US" altLang="zh-TW" sz="24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      </a:t>
              </a:r>
              <a:r>
                <a:rPr lang="zh-TW" altLang="en-US" sz="2400" b="1" i="0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法官的看法</a:t>
              </a:r>
              <a:r>
                <a:rPr lang="en" sz="2400" b="1" i="0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 </a:t>
              </a:r>
              <a:endParaRPr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6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9B7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5"/>
          <p:cNvGrpSpPr/>
          <p:nvPr/>
        </p:nvGrpSpPr>
        <p:grpSpPr>
          <a:xfrm>
            <a:off x="4819258" y="-349991"/>
            <a:ext cx="4319979" cy="5668176"/>
            <a:chOff x="0" y="-104775"/>
            <a:chExt cx="2405788" cy="2985706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2405788" cy="2880931"/>
            </a:xfrm>
            <a:custGeom>
              <a:avLst/>
              <a:gdLst/>
              <a:ahLst/>
              <a:cxnLst/>
              <a:rect l="l" t="t" r="r" b="b"/>
              <a:pathLst>
                <a:path w="2405788" h="2880931" extrusionOk="0">
                  <a:moveTo>
                    <a:pt x="0" y="0"/>
                  </a:moveTo>
                  <a:lnTo>
                    <a:pt x="2405788" y="0"/>
                  </a:lnTo>
                  <a:lnTo>
                    <a:pt x="2405788" y="2880931"/>
                  </a:lnTo>
                  <a:lnTo>
                    <a:pt x="0" y="2880931"/>
                  </a:lnTo>
                  <a:close/>
                </a:path>
              </a:pathLst>
            </a:custGeom>
            <a:solidFill>
              <a:srgbClr val="F26995"/>
            </a:solidFill>
            <a:ln>
              <a:noFill/>
            </a:ln>
          </p:spPr>
        </p:sp>
        <p:sp>
          <p:nvSpPr>
            <p:cNvPr id="174" name="Google Shape;174;p1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15"/>
          <p:cNvPicPr preferRelativeResize="0"/>
          <p:nvPr/>
        </p:nvPicPr>
        <p:blipFill rotWithShape="1">
          <a:blip r:embed="rId3">
            <a:alphaModFix/>
          </a:blip>
          <a:srcRect l="22052" r="22051"/>
          <a:stretch/>
        </p:blipFill>
        <p:spPr>
          <a:xfrm>
            <a:off x="5763708" y="1004455"/>
            <a:ext cx="2814739" cy="363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4125" y="2131999"/>
            <a:ext cx="1319585" cy="301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693880">
            <a:off x="-1529360" y="-1051219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439277">
            <a:off x="1401475" y="3335329"/>
            <a:ext cx="3058720" cy="28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C9348321-A2D4-47D1-A807-A856AA24DB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97" r="15090"/>
          <a:stretch/>
        </p:blipFill>
        <p:spPr>
          <a:xfrm>
            <a:off x="5763710" y="1004455"/>
            <a:ext cx="2814738" cy="3652582"/>
          </a:xfrm>
          <a:prstGeom prst="rect">
            <a:avLst/>
          </a:prstGeom>
        </p:spPr>
      </p:pic>
      <p:grpSp>
        <p:nvGrpSpPr>
          <p:cNvPr id="176" name="Google Shape;176;p15"/>
          <p:cNvGrpSpPr/>
          <p:nvPr/>
        </p:nvGrpSpPr>
        <p:grpSpPr>
          <a:xfrm>
            <a:off x="788003" y="375139"/>
            <a:ext cx="3743848" cy="4585775"/>
            <a:chOff x="729741" y="-3859030"/>
            <a:chExt cx="9983594" cy="12228733"/>
          </a:xfrm>
        </p:grpSpPr>
        <p:sp>
          <p:nvSpPr>
            <p:cNvPr id="177" name="Google Shape;177;p15"/>
            <p:cNvSpPr txBox="1"/>
            <p:nvPr/>
          </p:nvSpPr>
          <p:spPr>
            <a:xfrm>
              <a:off x="729741" y="-3859030"/>
              <a:ext cx="9817477" cy="1838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3200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如何鍛鍊？</a:t>
              </a:r>
              <a:endParaRPr sz="32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895858" y="-1971590"/>
              <a:ext cx="9817477" cy="10341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1" algn="ctr">
                <a:lnSpc>
                  <a:spcPct val="140020"/>
                </a:lnSpc>
              </a:pPr>
              <a:r>
                <a:rPr lang="en-US" altLang="zh-TW" sz="20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《</a:t>
              </a:r>
              <a:r>
                <a:rPr lang="zh-TW" altLang="en-US" sz="20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一場歷史的思辨之旅 秦始皇</a:t>
              </a:r>
              <a:r>
                <a:rPr lang="en-US" altLang="zh-TW" sz="20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》</a:t>
              </a:r>
            </a:p>
            <a:p>
              <a:pPr lvl="1" algn="r">
                <a:lnSpc>
                  <a:spcPct val="140020"/>
                </a:lnSpc>
              </a:pPr>
              <a:r>
                <a:rPr lang="en-US" altLang="zh-TW" sz="16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(</a:t>
              </a:r>
              <a:r>
                <a:rPr lang="zh-TW" altLang="en-US" sz="16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前言</a:t>
              </a:r>
              <a:r>
                <a:rPr lang="en-US" altLang="zh-TW" sz="16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)</a:t>
              </a:r>
            </a:p>
            <a:p>
              <a:pPr lvl="1">
                <a:lnSpc>
                  <a:spcPct val="140020"/>
                </a:lnSpc>
              </a:pPr>
              <a:r>
                <a:rPr lang="zh-TW" altLang="en-US" sz="1800" b="1" i="0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好好</a:t>
              </a:r>
              <a:r>
                <a:rPr lang="zh-TW" altLang="en-US" sz="1800" b="1" i="0" u="none" strike="noStrike" cap="none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想一想，如果你身處對方的位置時，你會如何決定？作什麼樣的決定？</a:t>
              </a:r>
              <a:r>
                <a:rPr lang="zh-TW" altLang="en-US" sz="1800" b="1" i="0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unito Light"/>
                  <a:sym typeface="Nunito Light"/>
                </a:rPr>
                <a:t>把一切都想清楚後，再把書打開，看看這個人物是怎麼做的，他最後作了什麼樣的決定？他的決定帶來的是成功或是失敗？原因何在？然後比較自己與古人，在選擇和方法上有何異同之處？</a:t>
              </a:r>
              <a:endParaRPr sz="1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CA9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29290">
            <a:off x="-782219" y="-67933"/>
            <a:ext cx="5933300" cy="580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9473" y="0"/>
            <a:ext cx="3884043" cy="618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2810" y="4365344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4813" y="-1263412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123261">
            <a:off x="4083403" y="4020457"/>
            <a:ext cx="1242231" cy="121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47702" y="-435425"/>
            <a:ext cx="184043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214379" y="4127999"/>
            <a:ext cx="184043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140047">
            <a:off x="8393326" y="243556"/>
            <a:ext cx="1840438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1"/>
          <p:cNvSpPr txBox="1"/>
          <p:nvPr/>
        </p:nvSpPr>
        <p:spPr>
          <a:xfrm>
            <a:off x="1864537" y="2040065"/>
            <a:ext cx="5414927" cy="58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0" i="0" u="none" strike="noStrike" cap="none">
                <a:solidFill>
                  <a:srgbClr val="F4D9B7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you!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9B7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/>
          <p:nvPr/>
        </p:nvSpPr>
        <p:spPr>
          <a:xfrm>
            <a:off x="1825846" y="3492008"/>
            <a:ext cx="1756826" cy="238310"/>
          </a:xfrm>
          <a:custGeom>
            <a:avLst/>
            <a:gdLst/>
            <a:ahLst/>
            <a:cxnLst/>
            <a:rect l="l" t="t" r="r" b="b"/>
            <a:pathLst>
              <a:path w="925424" h="125532" extrusionOk="0">
                <a:moveTo>
                  <a:pt x="0" y="0"/>
                </a:moveTo>
                <a:lnTo>
                  <a:pt x="925424" y="0"/>
                </a:lnTo>
                <a:lnTo>
                  <a:pt x="925424" y="125532"/>
                </a:lnTo>
                <a:lnTo>
                  <a:pt x="0" y="1255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109" name="Google Shape;109;p11"/>
          <p:cNvSpPr txBox="1"/>
          <p:nvPr/>
        </p:nvSpPr>
        <p:spPr>
          <a:xfrm>
            <a:off x="521565" y="979925"/>
            <a:ext cx="4571042" cy="400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20"/>
              </a:lnSpc>
            </a:pPr>
            <a:r>
              <a:rPr lang="zh-TW" altLang="en-US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    法國哲學家蒙田</a:t>
            </a:r>
            <a:r>
              <a:rPr lang="en-US" altLang="zh-TW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(Michel de Montaigne</a:t>
            </a:r>
            <a:r>
              <a:rPr lang="zh-TW" altLang="en-US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，</a:t>
            </a:r>
            <a:r>
              <a:rPr lang="en-US" altLang="zh-TW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1533—1592</a:t>
            </a:r>
            <a:r>
              <a:rPr lang="zh-TW" altLang="en-US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年</a:t>
            </a:r>
            <a:r>
              <a:rPr lang="en-US" altLang="zh-TW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)</a:t>
            </a:r>
            <a:r>
              <a:rPr lang="zh-TW" altLang="en-US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說：「折磨人的是人們對事物的看法，而不是事物本身。」看法即是觀點，不同人、不同世代，每每是觀點的衝突與難以相容而失去了溝通的效率。而人能自我修練的第一步即是：「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把自己的觀點，說清楚、講明白</a:t>
            </a:r>
            <a:r>
              <a:rPr lang="zh-TW" altLang="en-US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」，不管是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利用譬喻、舉證、轉化、描摹、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……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先求能自圓其說</a:t>
            </a:r>
            <a:r>
              <a:rPr lang="zh-TW" altLang="en-US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，再期許文情並茂。</a:t>
            </a:r>
          </a:p>
          <a:p>
            <a:pPr lvl="1">
              <a:lnSpc>
                <a:spcPct val="140020"/>
              </a:lnSpc>
            </a:pPr>
            <a:r>
              <a:rPr lang="zh-TW" altLang="en-US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    此次期中寫作測驗有兩題，每題須以</a:t>
            </a:r>
            <a:r>
              <a:rPr lang="en-US" altLang="zh-TW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150~200</a:t>
            </a:r>
            <a:r>
              <a:rPr lang="zh-TW" altLang="en-US" sz="1600" b="1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字，寫出你對該題引導文中主題的想法、觀點。可不必分段，請標註題號。</a:t>
            </a:r>
          </a:p>
          <a:p>
            <a:pPr lvl="1" algn="ctr">
              <a:lnSpc>
                <a:spcPct val="140020"/>
              </a:lnSpc>
            </a:pPr>
            <a:endParaRPr lang="zh-TW" altLang="en-US" sz="1000" dirty="0">
              <a:solidFill>
                <a:srgbClr val="2E2CA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 Light"/>
              <a:sym typeface="Nunito Light"/>
            </a:endParaRPr>
          </a:p>
        </p:txBody>
      </p:sp>
      <p:grpSp>
        <p:nvGrpSpPr>
          <p:cNvPr id="110" name="Google Shape;110;p11"/>
          <p:cNvGrpSpPr/>
          <p:nvPr/>
        </p:nvGrpSpPr>
        <p:grpSpPr>
          <a:xfrm>
            <a:off x="5256673" y="-485857"/>
            <a:ext cx="3882565" cy="5939909"/>
            <a:chOff x="0" y="-104775"/>
            <a:chExt cx="2045137" cy="3128841"/>
          </a:xfrm>
        </p:grpSpPr>
        <p:sp>
          <p:nvSpPr>
            <p:cNvPr id="111" name="Google Shape;111;p11"/>
            <p:cNvSpPr/>
            <p:nvPr/>
          </p:nvSpPr>
          <p:spPr>
            <a:xfrm>
              <a:off x="0" y="0"/>
              <a:ext cx="2045137" cy="3024066"/>
            </a:xfrm>
            <a:custGeom>
              <a:avLst/>
              <a:gdLst/>
              <a:ahLst/>
              <a:cxnLst/>
              <a:rect l="l" t="t" r="r" b="b"/>
              <a:pathLst>
                <a:path w="2045137" h="3024066" extrusionOk="0">
                  <a:moveTo>
                    <a:pt x="0" y="0"/>
                  </a:moveTo>
                  <a:lnTo>
                    <a:pt x="2045137" y="0"/>
                  </a:lnTo>
                  <a:lnTo>
                    <a:pt x="2045137" y="3024066"/>
                  </a:lnTo>
                  <a:lnTo>
                    <a:pt x="0" y="3024066"/>
                  </a:lnTo>
                  <a:close/>
                </a:path>
              </a:pathLst>
            </a:custGeom>
            <a:solidFill>
              <a:srgbClr val="F26995"/>
            </a:solidFill>
            <a:ln>
              <a:noFill/>
            </a:ln>
          </p:spPr>
        </p:sp>
        <p:sp>
          <p:nvSpPr>
            <p:cNvPr id="112" name="Google Shape;112;p11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" name="Google Shape;1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247148" y="-393701"/>
            <a:ext cx="3959550" cy="629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08445" y="346173"/>
            <a:ext cx="39918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寫作測驗  引導文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CA9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57313">
            <a:off x="42361" y="3069005"/>
            <a:ext cx="2349637" cy="262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442343">
            <a:off x="3223994" y="-1716211"/>
            <a:ext cx="2696013" cy="34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981785">
            <a:off x="5611800" y="-1445095"/>
            <a:ext cx="3747884" cy="391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901987" y="-376383"/>
            <a:ext cx="3698085" cy="346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100000">
            <a:off x="3543855" y="3023342"/>
            <a:ext cx="3031805" cy="297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413610">
            <a:off x="6835123" y="1911747"/>
            <a:ext cx="2747373" cy="3350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2"/>
          <p:cNvGrpSpPr/>
          <p:nvPr/>
        </p:nvGrpSpPr>
        <p:grpSpPr>
          <a:xfrm>
            <a:off x="1217179" y="490453"/>
            <a:ext cx="6531859" cy="4108347"/>
            <a:chOff x="0" y="-144661"/>
            <a:chExt cx="10948078" cy="10955591"/>
          </a:xfrm>
        </p:grpSpPr>
        <p:grpSp>
          <p:nvGrpSpPr>
            <p:cNvPr id="126" name="Google Shape;126;p12"/>
            <p:cNvGrpSpPr/>
            <p:nvPr/>
          </p:nvGrpSpPr>
          <p:grpSpPr>
            <a:xfrm>
              <a:off x="0" y="-144661"/>
              <a:ext cx="10948078" cy="10955591"/>
              <a:chOff x="0" y="-28575"/>
              <a:chExt cx="2162583" cy="2164067"/>
            </a:xfrm>
          </p:grpSpPr>
          <p:sp>
            <p:nvSpPr>
              <p:cNvPr id="127" name="Google Shape;127;p12"/>
              <p:cNvSpPr/>
              <p:nvPr/>
            </p:nvSpPr>
            <p:spPr>
              <a:xfrm>
                <a:off x="0" y="0"/>
                <a:ext cx="2162583" cy="2135492"/>
              </a:xfrm>
              <a:custGeom>
                <a:avLst/>
                <a:gdLst/>
                <a:ahLst/>
                <a:cxnLst/>
                <a:rect l="l" t="t" r="r" b="b"/>
                <a:pathLst>
                  <a:path w="2162583" h="2135492" extrusionOk="0">
                    <a:moveTo>
                      <a:pt x="0" y="0"/>
                    </a:moveTo>
                    <a:lnTo>
                      <a:pt x="2162583" y="0"/>
                    </a:lnTo>
                    <a:lnTo>
                      <a:pt x="2162583" y="2135492"/>
                    </a:lnTo>
                    <a:lnTo>
                      <a:pt x="0" y="2135492"/>
                    </a:lnTo>
                    <a:close/>
                  </a:path>
                </a:pathLst>
              </a:custGeom>
              <a:solidFill>
                <a:srgbClr val="F4D9B7"/>
              </a:solidFill>
              <a:ln>
                <a:noFill/>
              </a:ln>
            </p:spPr>
          </p:sp>
          <p:sp>
            <p:nvSpPr>
              <p:cNvPr id="128" name="Google Shape;128;p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130;p12"/>
            <p:cNvSpPr/>
            <p:nvPr/>
          </p:nvSpPr>
          <p:spPr>
            <a:xfrm>
              <a:off x="2740558" y="3682816"/>
              <a:ext cx="5466960" cy="635509"/>
            </a:xfrm>
            <a:custGeom>
              <a:avLst/>
              <a:gdLst/>
              <a:ahLst/>
              <a:cxnLst/>
              <a:rect l="l" t="t" r="r" b="b"/>
              <a:pathLst>
                <a:path w="1079893" h="125532" extrusionOk="0">
                  <a:moveTo>
                    <a:pt x="0" y="0"/>
                  </a:moveTo>
                  <a:lnTo>
                    <a:pt x="1079893" y="0"/>
                  </a:lnTo>
                  <a:lnTo>
                    <a:pt x="1079893" y="125532"/>
                  </a:lnTo>
                  <a:lnTo>
                    <a:pt x="0" y="1255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grpSp>
          <p:nvGrpSpPr>
            <p:cNvPr id="132" name="Google Shape;132;p12"/>
            <p:cNvGrpSpPr/>
            <p:nvPr/>
          </p:nvGrpSpPr>
          <p:grpSpPr>
            <a:xfrm>
              <a:off x="320354" y="354512"/>
              <a:ext cx="10186411" cy="9880005"/>
              <a:chOff x="-478065" y="-171294"/>
              <a:chExt cx="2012130" cy="1951599"/>
            </a:xfrm>
          </p:grpSpPr>
          <p:sp>
            <p:nvSpPr>
              <p:cNvPr id="133" name="Google Shape;133;p12"/>
              <p:cNvSpPr/>
              <p:nvPr/>
            </p:nvSpPr>
            <p:spPr>
              <a:xfrm>
                <a:off x="0" y="0"/>
                <a:ext cx="1079893" cy="125532"/>
              </a:xfrm>
              <a:custGeom>
                <a:avLst/>
                <a:gdLst/>
                <a:ahLst/>
                <a:cxnLst/>
                <a:rect l="l" t="t" r="r" b="b"/>
                <a:pathLst>
                  <a:path w="1079893" h="125532" extrusionOk="0">
                    <a:moveTo>
                      <a:pt x="0" y="0"/>
                    </a:moveTo>
                    <a:lnTo>
                      <a:pt x="1079893" y="0"/>
                    </a:lnTo>
                    <a:lnTo>
                      <a:pt x="1079893" y="125532"/>
                    </a:lnTo>
                    <a:lnTo>
                      <a:pt x="0" y="1255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34" name="Google Shape;134;p12"/>
              <p:cNvSpPr txBox="1"/>
              <p:nvPr/>
            </p:nvSpPr>
            <p:spPr>
              <a:xfrm>
                <a:off x="-478065" y="-171294"/>
                <a:ext cx="2012130" cy="1951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lvl="0">
                  <a:lnSpc>
                    <a:spcPct val="171000"/>
                  </a:lnSpc>
                </a:pP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(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一</a:t>
                </a: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)</a:t>
                </a:r>
              </a:p>
              <a:p>
                <a:pPr lvl="0">
                  <a:lnSpc>
                    <a:spcPct val="171000"/>
                  </a:lnSpc>
                </a:pP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    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你認為手機的滑動會不會取代書本的翻閱？你覺得臉書的按讚、</a:t>
                </a: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IG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的關注是否能滿足生命的想望？你認為大量的即時新聞、批判評論有沒有為困境提供長遠的解方？你覺得抖音、</a:t>
                </a: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YOUTUBE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、或短或長的頻道影音真的提供了娛樂？娛樂之後人收穫了什麼？情緒上、感受上、心理上、性靈上有何改變？</a:t>
                </a: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……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無法拒絕抵制這些科技產物，那麼該如何了解自己與它的「距離」、和它的「交流」會產生哪些化學反應？</a:t>
                </a:r>
              </a:p>
              <a:p>
                <a:pPr lvl="0">
                  <a:lnSpc>
                    <a:spcPct val="171000"/>
                  </a:lnSpc>
                </a:pP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(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寫作提示：</a:t>
                </a: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1.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千萬不要照著上述引導的問句回答！  </a:t>
                </a: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2.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綜合思考後寫出</a:t>
                </a:r>
                <a:r>
                  <a:rPr lang="zh-TW" altLang="en-US" sz="15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自己對使用</a:t>
                </a:r>
                <a:r>
                  <a:rPr lang="en-US" altLang="zh-TW" sz="15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3C</a:t>
                </a:r>
                <a:r>
                  <a:rPr lang="zh-TW" altLang="en-US" sz="15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的觀點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  </a:t>
                </a: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3.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能否說服人是得分的鑰匙 </a:t>
                </a: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4.</a:t>
                </a:r>
                <a:r>
                  <a:rPr lang="zh-TW" altLang="en-US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周延表述個人觀點</a:t>
                </a:r>
                <a:r>
                  <a:rPr lang="en-US" altLang="zh-TW" sz="15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)</a:t>
                </a:r>
              </a:p>
            </p:txBody>
          </p:sp>
        </p:grpSp>
        <p:sp>
          <p:nvSpPr>
            <p:cNvPr id="136" name="Google Shape;136;p12"/>
            <p:cNvSpPr/>
            <p:nvPr/>
          </p:nvSpPr>
          <p:spPr>
            <a:xfrm>
              <a:off x="2740558" y="6143941"/>
              <a:ext cx="5466960" cy="635509"/>
            </a:xfrm>
            <a:custGeom>
              <a:avLst/>
              <a:gdLst/>
              <a:ahLst/>
              <a:cxnLst/>
              <a:rect l="l" t="t" r="r" b="b"/>
              <a:pathLst>
                <a:path w="1079893" h="125532" extrusionOk="0">
                  <a:moveTo>
                    <a:pt x="0" y="0"/>
                  </a:moveTo>
                  <a:lnTo>
                    <a:pt x="1079893" y="0"/>
                  </a:lnTo>
                  <a:lnTo>
                    <a:pt x="1079893" y="125532"/>
                  </a:lnTo>
                  <a:lnTo>
                    <a:pt x="0" y="1255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39" name="Google Shape;139;p12"/>
            <p:cNvSpPr/>
            <p:nvPr/>
          </p:nvSpPr>
          <p:spPr>
            <a:xfrm>
              <a:off x="2740558" y="8605069"/>
              <a:ext cx="5466960" cy="635509"/>
            </a:xfrm>
            <a:custGeom>
              <a:avLst/>
              <a:gdLst/>
              <a:ahLst/>
              <a:cxnLst/>
              <a:rect l="l" t="t" r="r" b="b"/>
              <a:pathLst>
                <a:path w="1079893" h="125532" extrusionOk="0">
                  <a:moveTo>
                    <a:pt x="0" y="0"/>
                  </a:moveTo>
                  <a:lnTo>
                    <a:pt x="1079893" y="0"/>
                  </a:lnTo>
                  <a:lnTo>
                    <a:pt x="1079893" y="125532"/>
                  </a:lnTo>
                  <a:lnTo>
                    <a:pt x="0" y="1255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9B7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2725" y="-669628"/>
            <a:ext cx="4662663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3"/>
          <p:cNvGrpSpPr/>
          <p:nvPr/>
        </p:nvGrpSpPr>
        <p:grpSpPr>
          <a:xfrm>
            <a:off x="4024695" y="0"/>
            <a:ext cx="5119305" cy="5668176"/>
            <a:chOff x="0" y="-104775"/>
            <a:chExt cx="2405788" cy="2985706"/>
          </a:xfrm>
        </p:grpSpPr>
        <p:sp>
          <p:nvSpPr>
            <p:cNvPr id="147" name="Google Shape;147;p13"/>
            <p:cNvSpPr/>
            <p:nvPr/>
          </p:nvSpPr>
          <p:spPr>
            <a:xfrm>
              <a:off x="0" y="0"/>
              <a:ext cx="2405788" cy="2880931"/>
            </a:xfrm>
            <a:custGeom>
              <a:avLst/>
              <a:gdLst/>
              <a:ahLst/>
              <a:cxnLst/>
              <a:rect l="l" t="t" r="r" b="b"/>
              <a:pathLst>
                <a:path w="2405788" h="2880931" extrusionOk="0">
                  <a:moveTo>
                    <a:pt x="0" y="0"/>
                  </a:moveTo>
                  <a:lnTo>
                    <a:pt x="2405788" y="0"/>
                  </a:lnTo>
                  <a:lnTo>
                    <a:pt x="2405788" y="2880931"/>
                  </a:lnTo>
                  <a:lnTo>
                    <a:pt x="0" y="2880931"/>
                  </a:lnTo>
                  <a:close/>
                </a:path>
              </a:pathLst>
            </a:custGeom>
            <a:solidFill>
              <a:srgbClr val="F3B541"/>
            </a:solidFill>
            <a:ln>
              <a:noFill/>
            </a:ln>
          </p:spPr>
        </p:sp>
        <p:sp>
          <p:nvSpPr>
            <p:cNvPr id="148" name="Google Shape;148;p13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</p:grpSp>
      <p:pic>
        <p:nvPicPr>
          <p:cNvPr id="149" name="Google Shape;1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157059" y="2270912"/>
            <a:ext cx="4662663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3"/>
          <p:cNvGrpSpPr/>
          <p:nvPr/>
        </p:nvGrpSpPr>
        <p:grpSpPr>
          <a:xfrm>
            <a:off x="4231603" y="499286"/>
            <a:ext cx="4665442" cy="4259824"/>
            <a:chOff x="0" y="-123825"/>
            <a:chExt cx="9035320" cy="11359529"/>
          </a:xfrm>
        </p:grpSpPr>
        <p:sp>
          <p:nvSpPr>
            <p:cNvPr id="152" name="Google Shape;152;p13"/>
            <p:cNvSpPr txBox="1"/>
            <p:nvPr/>
          </p:nvSpPr>
          <p:spPr>
            <a:xfrm>
              <a:off x="778685" y="-123825"/>
              <a:ext cx="7477949" cy="2010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3500" b="1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rriweather"/>
                  <a:sym typeface="Merriweather"/>
                </a:rPr>
                <a:t>寫作陷阱！</a:t>
              </a:r>
              <a:r>
                <a:rPr lang="zh-TW" altLang="en-US" sz="3500" b="1" i="0" u="none" strike="noStrike" cap="none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rriweather"/>
                  <a:sym typeface="Merriweather"/>
                </a:rPr>
                <a:t>！</a:t>
              </a:r>
              <a:endParaRPr sz="7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0" y="2043444"/>
              <a:ext cx="9035320" cy="919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拿題目的問句回答、挑其中一兩個問句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回答 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佳作：論點、論據、論證俱足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lvl="1">
                <a:lnSpc>
                  <a:spcPct val="140020"/>
                </a:lnSpc>
              </a:pPr>
              <a:r>
                <a: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一股腦堆寫太多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3C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使用現況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佳作：論點、觀點敘述清楚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0" marR="0" lvl="1" indent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揣摩批閱者可能對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3C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持負面觀點，曲意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迎合 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佳作：真誠表述己見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0" marR="0" lvl="1" indent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草率地以「須自律」收尾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佳作：設問、預言示現收尾更有餘韻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17" y="978814"/>
            <a:ext cx="4672117" cy="39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810072" y="3885380"/>
            <a:ext cx="136536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421" y="1939042"/>
            <a:ext cx="250347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5829" y="-507197"/>
            <a:ext cx="250347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733" y="1498915"/>
            <a:ext cx="1365365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27"/>
          <p:cNvGrpSpPr/>
          <p:nvPr/>
        </p:nvGrpSpPr>
        <p:grpSpPr>
          <a:xfrm rot="10800000">
            <a:off x="1381611" y="0"/>
            <a:ext cx="6264227" cy="5215830"/>
            <a:chOff x="0" y="-38100"/>
            <a:chExt cx="2054034" cy="2747433"/>
          </a:xfrm>
        </p:grpSpPr>
        <p:sp>
          <p:nvSpPr>
            <p:cNvPr id="350" name="Google Shape;350;p27"/>
            <p:cNvSpPr/>
            <p:nvPr/>
          </p:nvSpPr>
          <p:spPr>
            <a:xfrm>
              <a:off x="0" y="0"/>
              <a:ext cx="2054034" cy="2709333"/>
            </a:xfrm>
            <a:custGeom>
              <a:avLst/>
              <a:gdLst/>
              <a:ahLst/>
              <a:cxnLst/>
              <a:rect l="l" t="t" r="r" b="b"/>
              <a:pathLst>
                <a:path w="2054034" h="2709333" extrusionOk="0">
                  <a:moveTo>
                    <a:pt x="0" y="0"/>
                  </a:moveTo>
                  <a:lnTo>
                    <a:pt x="2054034" y="0"/>
                  </a:lnTo>
                  <a:lnTo>
                    <a:pt x="20540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2CA9"/>
            </a:solidFill>
            <a:ln>
              <a:noFill/>
            </a:ln>
          </p:spPr>
        </p:sp>
        <p:sp>
          <p:nvSpPr>
            <p:cNvPr id="351" name="Google Shape;351;p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6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7"/>
          <p:cNvGrpSpPr/>
          <p:nvPr/>
        </p:nvGrpSpPr>
        <p:grpSpPr>
          <a:xfrm>
            <a:off x="4983054" y="94546"/>
            <a:ext cx="3107656" cy="1455657"/>
            <a:chOff x="0" y="-221493"/>
            <a:chExt cx="1636955" cy="711164"/>
          </a:xfrm>
        </p:grpSpPr>
        <p:sp>
          <p:nvSpPr>
            <p:cNvPr id="356" name="Google Shape;356;p27"/>
            <p:cNvSpPr/>
            <p:nvPr/>
          </p:nvSpPr>
          <p:spPr>
            <a:xfrm>
              <a:off x="0" y="0"/>
              <a:ext cx="1636955" cy="489671"/>
            </a:xfrm>
            <a:custGeom>
              <a:avLst/>
              <a:gdLst/>
              <a:ahLst/>
              <a:cxnLst/>
              <a:rect l="l" t="t" r="r" b="b"/>
              <a:pathLst>
                <a:path w="1636955" h="489671" extrusionOk="0">
                  <a:moveTo>
                    <a:pt x="0" y="0"/>
                  </a:moveTo>
                  <a:lnTo>
                    <a:pt x="1636955" y="0"/>
                  </a:lnTo>
                  <a:lnTo>
                    <a:pt x="1636955" y="489671"/>
                  </a:lnTo>
                  <a:lnTo>
                    <a:pt x="0" y="4896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57" name="Google Shape;357;p27"/>
            <p:cNvSpPr txBox="1"/>
            <p:nvPr/>
          </p:nvSpPr>
          <p:spPr>
            <a:xfrm>
              <a:off x="266502" y="-221493"/>
              <a:ext cx="1103996" cy="32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127000" rIns="127000" bIns="127000" anchor="ctr" anchorCtr="0">
              <a:no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3500" dirty="0">
                  <a:solidFill>
                    <a:srgbClr val="F4D9B7"/>
                  </a:solidFill>
                  <a:latin typeface="標楷體" pitchFamily="65" charset="-120"/>
                  <a:ea typeface="標楷體" pitchFamily="65" charset="-120"/>
                  <a:sym typeface="Merriweather"/>
                </a:rPr>
                <a:t>佳作</a:t>
              </a:r>
              <a:endParaRPr sz="7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364" name="Google Shape;36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0733" y="3394699"/>
            <a:ext cx="183997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050358">
            <a:off x="-1171251" y="1941829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360714">
            <a:off x="1155738" y="-118358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360714">
            <a:off x="8298436" y="-507197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1262" y="-118358"/>
            <a:ext cx="136536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248096" y="3448666"/>
            <a:ext cx="136536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57551" y="3807144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45839" y="1337299"/>
            <a:ext cx="196762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7"/>
          <p:cNvSpPr txBox="1"/>
          <p:nvPr/>
        </p:nvSpPr>
        <p:spPr>
          <a:xfrm>
            <a:off x="1683158" y="755246"/>
            <a:ext cx="577888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rgbClr val="F4D9B7"/>
                </a:solidFill>
                <a:latin typeface="標楷體" pitchFamily="65" charset="-120"/>
                <a:ea typeface="標楷體" pitchFamily="65" charset="-120"/>
                <a:cs typeface="Nunito Light"/>
                <a:sym typeface="Nunito Light"/>
              </a:rPr>
              <a:t>◎</a:t>
            </a:r>
            <a:r>
              <a:rPr lang="zh-TW" altLang="en-US" sz="1800" b="0" i="0" u="none" strike="noStrike" cap="none" dirty="0">
                <a:solidFill>
                  <a:srgbClr val="F4D9B7"/>
                </a:solidFill>
                <a:latin typeface="標楷體" pitchFamily="65" charset="-120"/>
                <a:ea typeface="標楷體" pitchFamily="65" charset="-120"/>
                <a:cs typeface="Nunito Light"/>
                <a:sym typeface="Nunito Light"/>
              </a:rPr>
              <a:t>機三孝 林韋呈</a:t>
            </a:r>
            <a:endParaRPr lang="en-US" altLang="zh-TW" sz="1800" b="0" i="0" u="none" strike="noStrike" cap="none" dirty="0">
              <a:solidFill>
                <a:srgbClr val="F4D9B7"/>
              </a:solidFill>
              <a:latin typeface="標楷體" pitchFamily="65" charset="-120"/>
              <a:ea typeface="標楷體" pitchFamily="65" charset="-120"/>
              <a:cs typeface="Nunito Light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rgbClr val="F4D9B7"/>
                </a:solidFill>
                <a:latin typeface="標楷體" pitchFamily="65" charset="-120"/>
                <a:ea typeface="標楷體" pitchFamily="65" charset="-120"/>
                <a:cs typeface="Nunito Light"/>
                <a:sym typeface="Nunito Light"/>
              </a:rPr>
              <a:t>    隨著時間推移，已經不像過往需要長時間的傳達訊息、口頭的號外、文字的書寫，取而代之的是由零與一建構的物聯網。任何人都能簡單快速的在網路上做以前需要花費很長時間的事。一早起床，就能知道世界各地的大小事，看似人與人之間更加接近了，但我覺得反而正在一步一步拉遠。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Nunito Light"/>
                <a:sym typeface="Nunito Light"/>
              </a:rPr>
              <a:t>科技的發達，使得人們陷入了這個虛假的世界，周遭的美好事物不過是零與一製造出來的假象。</a:t>
            </a:r>
            <a:r>
              <a:rPr lang="zh-TW" altLang="en-US" sz="1800" dirty="0">
                <a:solidFill>
                  <a:srgbClr val="F4D9B7"/>
                </a:solidFill>
                <a:latin typeface="標楷體" pitchFamily="65" charset="-120"/>
                <a:ea typeface="標楷體" pitchFamily="65" charset="-120"/>
                <a:cs typeface="Nunito Light"/>
                <a:sym typeface="Nunito Light"/>
              </a:rPr>
              <a:t>加上網路的影響力甚大，迅速便利、聲光娛樂的背後，藏匿了利刃，一不留意就刺了過來。</a:t>
            </a:r>
            <a:endParaRPr lang="en-US" altLang="zh-TW" sz="1800" b="0" i="0" u="none" strike="noStrike" cap="none" dirty="0">
              <a:solidFill>
                <a:srgbClr val="F4D9B7"/>
              </a:solidFill>
              <a:latin typeface="標楷體" pitchFamily="65" charset="-120"/>
              <a:ea typeface="標楷體" pitchFamily="65" charset="-120"/>
              <a:cs typeface="Nunito Light"/>
              <a:sym typeface="Nunito Light"/>
            </a:endParaRPr>
          </a:p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4D9B7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endParaRPr sz="700" dirty="0"/>
          </a:p>
        </p:txBody>
      </p:sp>
    </p:spTree>
    <p:extLst>
      <p:ext uri="{BB962C8B-B14F-4D97-AF65-F5344CB8AC3E}">
        <p14:creationId xmlns:p14="http://schemas.microsoft.com/office/powerpoint/2010/main" val="289783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p23"/>
          <p:cNvCxnSpPr/>
          <p:nvPr/>
        </p:nvCxnSpPr>
        <p:spPr>
          <a:xfrm>
            <a:off x="4572000" y="3938026"/>
            <a:ext cx="0" cy="6256375"/>
          </a:xfrm>
          <a:prstGeom prst="straightConnector1">
            <a:avLst/>
          </a:prstGeom>
          <a:noFill/>
          <a:ln w="19050" cap="flat" cmpd="sng">
            <a:solidFill>
              <a:srgbClr val="F2699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1" name="Google Shape;291;p23"/>
          <p:cNvCxnSpPr/>
          <p:nvPr/>
        </p:nvCxnSpPr>
        <p:spPr>
          <a:xfrm>
            <a:off x="4572000" y="-5241355"/>
            <a:ext cx="0" cy="6256375"/>
          </a:xfrm>
          <a:prstGeom prst="straightConnector1">
            <a:avLst/>
          </a:prstGeom>
          <a:noFill/>
          <a:ln w="19050" cap="flat" cmpd="sng">
            <a:solidFill>
              <a:srgbClr val="F2699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" name="Google Shape;292;p23"/>
          <p:cNvCxnSpPr/>
          <p:nvPr/>
        </p:nvCxnSpPr>
        <p:spPr>
          <a:xfrm rot="10800000">
            <a:off x="-5938456" y="2571750"/>
            <a:ext cx="9533361" cy="0"/>
          </a:xfrm>
          <a:prstGeom prst="straightConnector1">
            <a:avLst/>
          </a:prstGeom>
          <a:noFill/>
          <a:ln w="19050" cap="flat" cmpd="sng">
            <a:solidFill>
              <a:srgbClr val="F2699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3" name="Google Shape;293;p23"/>
          <p:cNvCxnSpPr/>
          <p:nvPr/>
        </p:nvCxnSpPr>
        <p:spPr>
          <a:xfrm rot="10800000">
            <a:off x="5347839" y="2571750"/>
            <a:ext cx="9533361" cy="0"/>
          </a:xfrm>
          <a:prstGeom prst="straightConnector1">
            <a:avLst/>
          </a:prstGeom>
          <a:noFill/>
          <a:ln w="19050" cap="flat" cmpd="sng">
            <a:solidFill>
              <a:srgbClr val="F2699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4" name="Google Shape;29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7868" y="860362"/>
            <a:ext cx="2128266" cy="342277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3"/>
          <p:cNvSpPr txBox="1"/>
          <p:nvPr/>
        </p:nvSpPr>
        <p:spPr>
          <a:xfrm>
            <a:off x="452808" y="1121655"/>
            <a:ext cx="2633823" cy="47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71000"/>
              </a:lnSpc>
            </a:pP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「科技始終</a:t>
            </a:r>
            <a:r>
              <a:rPr lang="zh-TW" altLang="en-US" sz="1800" b="1" dirty="0">
                <a:solidFill>
                  <a:srgbClr val="B51B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來自於人性</a:t>
            </a:r>
            <a:r>
              <a:rPr lang="zh-TW" altLang="en-US" sz="1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」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452809" y="404139"/>
            <a:ext cx="1436062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9991"/>
              </a:lnSpc>
            </a:pPr>
            <a:r>
              <a:rPr lang="en-US" sz="35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rriweather"/>
                <a:sym typeface="Merriweather"/>
              </a:rPr>
              <a:t>Nokia </a:t>
            </a:r>
            <a:endParaRPr sz="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8" name="Google Shape;298;p23"/>
          <p:cNvSpPr txBox="1"/>
          <p:nvPr/>
        </p:nvSpPr>
        <p:spPr>
          <a:xfrm>
            <a:off x="452809" y="3593319"/>
            <a:ext cx="3055059" cy="1105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71035"/>
              </a:lnSpc>
            </a:pPr>
            <a:r>
              <a:rPr lang="zh-TW" altLang="en-US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疑慮和指責也許關注錯了方向。真正的問題不在於智慧型手機，或者電視機，或是遊戲。</a:t>
            </a:r>
            <a:r>
              <a:rPr lang="zh-TW" altLang="en-US" b="1" dirty="0">
                <a:solidFill>
                  <a:srgbClr val="B51B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真正的問題是在於成年人</a:t>
            </a:r>
            <a:r>
              <a:rPr lang="zh-TW" altLang="en-US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。</a:t>
            </a:r>
          </a:p>
        </p:txBody>
      </p:sp>
      <p:sp>
        <p:nvSpPr>
          <p:cNvPr id="300" name="Google Shape;300;p23"/>
          <p:cNvSpPr txBox="1"/>
          <p:nvPr/>
        </p:nvSpPr>
        <p:spPr>
          <a:xfrm>
            <a:off x="514350" y="3093547"/>
            <a:ext cx="2993518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9991"/>
              </a:lnSpc>
            </a:pPr>
            <a:r>
              <a:rPr lang="en-US" sz="28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rriweather"/>
                <a:sym typeface="Merriweather"/>
              </a:rPr>
              <a:t>Jordan Shapiro</a:t>
            </a:r>
            <a:endParaRPr sz="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2" name="Google Shape;302;p23"/>
          <p:cNvSpPr txBox="1"/>
          <p:nvPr/>
        </p:nvSpPr>
        <p:spPr>
          <a:xfrm>
            <a:off x="5960288" y="1121655"/>
            <a:ext cx="2728745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20"/>
              </a:lnSpc>
            </a:pPr>
            <a:r>
              <a:rPr lang="en-US" altLang="zh-TW" b="0" i="0" u="none" strike="noStrike" cap="none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〈</a:t>
            </a:r>
            <a:r>
              <a:rPr lang="zh-TW" altLang="en-US" b="0" i="0" u="none" strike="noStrike" cap="none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修身</a:t>
            </a:r>
            <a:r>
              <a:rPr lang="en-US" altLang="zh-TW" b="0" i="0" u="none" strike="noStrike" cap="none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〉</a:t>
            </a:r>
            <a:r>
              <a:rPr lang="zh-TW" altLang="en-US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：「</a:t>
            </a:r>
            <a:r>
              <a:rPr lang="zh-TW" altLang="en-US" b="1" dirty="0">
                <a:solidFill>
                  <a:srgbClr val="B51B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役物，而不役於物</a:t>
            </a:r>
            <a:r>
              <a:rPr lang="zh-TW" altLang="en-US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；志意修，則驕富貴；道義重，則輕王公；</a:t>
            </a:r>
            <a:r>
              <a:rPr lang="zh-TW" altLang="en-US" b="1" dirty="0">
                <a:solidFill>
                  <a:srgbClr val="B51B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內省，則外物輕矣</a:t>
            </a:r>
            <a:r>
              <a:rPr lang="zh-TW" altLang="en-US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Light"/>
                <a:sym typeface="Nunito Light"/>
              </a:rPr>
              <a:t>！」</a:t>
            </a:r>
            <a:endParaRPr b="0" i="0" u="none" strike="noStrike" cap="none" dirty="0">
              <a:solidFill>
                <a:srgbClr val="2E2CA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 Light"/>
              <a:sym typeface="Nunito Light"/>
            </a:endParaRPr>
          </a:p>
        </p:txBody>
      </p:sp>
      <p:sp>
        <p:nvSpPr>
          <p:cNvPr id="303" name="Google Shape;303;p23"/>
          <p:cNvSpPr txBox="1"/>
          <p:nvPr/>
        </p:nvSpPr>
        <p:spPr>
          <a:xfrm>
            <a:off x="7608874" y="260967"/>
            <a:ext cx="1080157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5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erriweather"/>
              </a:rPr>
              <a:t>荀子</a:t>
            </a:r>
            <a:endParaRPr sz="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4" name="Google Shape;304;p23"/>
          <p:cNvSpPr txBox="1"/>
          <p:nvPr/>
        </p:nvSpPr>
        <p:spPr>
          <a:xfrm>
            <a:off x="5960288" y="3613294"/>
            <a:ext cx="2836640" cy="147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71000"/>
              </a:lnSpc>
            </a:pPr>
            <a:r>
              <a:rPr lang="zh-TW" altLang="en-US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與人交談一次，往往比多年閉門勞作更能啟發心智。</a:t>
            </a:r>
            <a:r>
              <a:rPr lang="zh-TW" altLang="en-US" b="1" dirty="0">
                <a:solidFill>
                  <a:srgbClr val="B51B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思想必定是在與人交往中產生</a:t>
            </a:r>
            <a:r>
              <a:rPr lang="zh-TW" altLang="en-US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Lato"/>
              </a:rPr>
              <a:t>，而在孤獨中進行加工和表達。</a:t>
            </a:r>
            <a:endParaRPr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6801267" y="2835170"/>
            <a:ext cx="1887766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9991"/>
              </a:lnSpc>
            </a:pPr>
            <a:r>
              <a:rPr lang="zh-TW" altLang="en-US" sz="3500" dirty="0">
                <a:solidFill>
                  <a:srgbClr val="2E2CA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erriweather"/>
              </a:rPr>
              <a:t>托爾斯泰</a:t>
            </a:r>
            <a:endParaRPr sz="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947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57313">
            <a:off x="42361" y="3069005"/>
            <a:ext cx="2349637" cy="262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442343">
            <a:off x="3223994" y="-1716211"/>
            <a:ext cx="2696013" cy="34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981785">
            <a:off x="5611800" y="-1445095"/>
            <a:ext cx="3747884" cy="391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901987" y="-376383"/>
            <a:ext cx="3698085" cy="346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100000">
            <a:off x="3543855" y="3023342"/>
            <a:ext cx="3031805" cy="297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413610">
            <a:off x="6835123" y="1911747"/>
            <a:ext cx="2747373" cy="3350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2"/>
          <p:cNvGrpSpPr/>
          <p:nvPr/>
        </p:nvGrpSpPr>
        <p:grpSpPr>
          <a:xfrm>
            <a:off x="1217179" y="490453"/>
            <a:ext cx="6531859" cy="4108347"/>
            <a:chOff x="0" y="-144661"/>
            <a:chExt cx="10948078" cy="10955591"/>
          </a:xfrm>
        </p:grpSpPr>
        <p:grpSp>
          <p:nvGrpSpPr>
            <p:cNvPr id="126" name="Google Shape;126;p12"/>
            <p:cNvGrpSpPr/>
            <p:nvPr/>
          </p:nvGrpSpPr>
          <p:grpSpPr>
            <a:xfrm>
              <a:off x="0" y="-144661"/>
              <a:ext cx="10948078" cy="10955591"/>
              <a:chOff x="0" y="-28575"/>
              <a:chExt cx="2162583" cy="2164067"/>
            </a:xfrm>
          </p:grpSpPr>
          <p:sp>
            <p:nvSpPr>
              <p:cNvPr id="127" name="Google Shape;127;p12"/>
              <p:cNvSpPr/>
              <p:nvPr/>
            </p:nvSpPr>
            <p:spPr>
              <a:xfrm>
                <a:off x="0" y="0"/>
                <a:ext cx="2162583" cy="2135492"/>
              </a:xfrm>
              <a:custGeom>
                <a:avLst/>
                <a:gdLst/>
                <a:ahLst/>
                <a:cxnLst/>
                <a:rect l="l" t="t" r="r" b="b"/>
                <a:pathLst>
                  <a:path w="2162583" h="2135492" extrusionOk="0">
                    <a:moveTo>
                      <a:pt x="0" y="0"/>
                    </a:moveTo>
                    <a:lnTo>
                      <a:pt x="2162583" y="0"/>
                    </a:lnTo>
                    <a:lnTo>
                      <a:pt x="2162583" y="2135492"/>
                    </a:lnTo>
                    <a:lnTo>
                      <a:pt x="0" y="2135492"/>
                    </a:lnTo>
                    <a:close/>
                  </a:path>
                </a:pathLst>
              </a:custGeom>
              <a:solidFill>
                <a:srgbClr val="F4D9B7"/>
              </a:solidFill>
              <a:ln>
                <a:noFill/>
              </a:ln>
            </p:spPr>
          </p:sp>
          <p:sp>
            <p:nvSpPr>
              <p:cNvPr id="128" name="Google Shape;128;p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3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130;p12"/>
            <p:cNvSpPr/>
            <p:nvPr/>
          </p:nvSpPr>
          <p:spPr>
            <a:xfrm>
              <a:off x="2740558" y="3682816"/>
              <a:ext cx="5466960" cy="635509"/>
            </a:xfrm>
            <a:custGeom>
              <a:avLst/>
              <a:gdLst/>
              <a:ahLst/>
              <a:cxnLst/>
              <a:rect l="l" t="t" r="r" b="b"/>
              <a:pathLst>
                <a:path w="1079893" h="125532" extrusionOk="0">
                  <a:moveTo>
                    <a:pt x="0" y="0"/>
                  </a:moveTo>
                  <a:lnTo>
                    <a:pt x="1079893" y="0"/>
                  </a:lnTo>
                  <a:lnTo>
                    <a:pt x="1079893" y="125532"/>
                  </a:lnTo>
                  <a:lnTo>
                    <a:pt x="0" y="1255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grpSp>
          <p:nvGrpSpPr>
            <p:cNvPr id="132" name="Google Shape;132;p12"/>
            <p:cNvGrpSpPr/>
            <p:nvPr/>
          </p:nvGrpSpPr>
          <p:grpSpPr>
            <a:xfrm>
              <a:off x="380831" y="128211"/>
              <a:ext cx="10186411" cy="10481133"/>
              <a:chOff x="-466119" y="-215996"/>
              <a:chExt cx="2012130" cy="2070340"/>
            </a:xfrm>
          </p:grpSpPr>
          <p:sp>
            <p:nvSpPr>
              <p:cNvPr id="133" name="Google Shape;133;p12"/>
              <p:cNvSpPr/>
              <p:nvPr/>
            </p:nvSpPr>
            <p:spPr>
              <a:xfrm>
                <a:off x="0" y="0"/>
                <a:ext cx="1079893" cy="125532"/>
              </a:xfrm>
              <a:custGeom>
                <a:avLst/>
                <a:gdLst/>
                <a:ahLst/>
                <a:cxnLst/>
                <a:rect l="l" t="t" r="r" b="b"/>
                <a:pathLst>
                  <a:path w="1079893" h="125532" extrusionOk="0">
                    <a:moveTo>
                      <a:pt x="0" y="0"/>
                    </a:moveTo>
                    <a:lnTo>
                      <a:pt x="1079893" y="0"/>
                    </a:lnTo>
                    <a:lnTo>
                      <a:pt x="1079893" y="125532"/>
                    </a:lnTo>
                    <a:lnTo>
                      <a:pt x="0" y="12553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34" name="Google Shape;134;p12"/>
              <p:cNvSpPr txBox="1"/>
              <p:nvPr/>
            </p:nvSpPr>
            <p:spPr>
              <a:xfrm>
                <a:off x="-466119" y="-215996"/>
                <a:ext cx="2012130" cy="2070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lvl="0">
                  <a:lnSpc>
                    <a:spcPct val="171000"/>
                  </a:lnSpc>
                </a:pPr>
                <a:r>
                  <a:rPr lang="en-US" altLang="zh-TW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(</a:t>
                </a:r>
                <a:r>
                  <a:rPr lang="zh-TW" altLang="en-US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二</a:t>
                </a:r>
                <a:r>
                  <a:rPr lang="en-US" altLang="zh-TW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)</a:t>
                </a:r>
              </a:p>
              <a:p>
                <a:pPr lvl="0">
                  <a:lnSpc>
                    <a:spcPct val="171000"/>
                  </a:lnSpc>
                </a:pPr>
                <a:r>
                  <a:rPr lang="en-US" altLang="zh-TW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    </a:t>
                </a:r>
                <a:r>
                  <a:rPr lang="zh-TW" altLang="en-US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加薩走廊、烏克蘭與俄羅斯邊境，烽火四起，雙方都對「戰爭」各有詮釋，水火不容。即使其他大國領袖高呼「和平」，也不見停火退兵。對你而言，</a:t>
                </a:r>
                <a:r>
                  <a:rPr lang="zh-TW" altLang="en-US" sz="16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和平是什麼？和平有什麼價值？</a:t>
                </a:r>
                <a:r>
                  <a:rPr lang="zh-TW" altLang="en-US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發生了什麼事，讓和平的價值淹沒在仇恨之下？要在怎樣的條件下，和平才能擲地有聲的敲響人心？一個國家或個人又該為和平付出多少資源與心力，以確保和平的存在？</a:t>
                </a:r>
              </a:p>
              <a:p>
                <a:pPr lvl="0">
                  <a:lnSpc>
                    <a:spcPct val="171000"/>
                  </a:lnSpc>
                </a:pPr>
                <a:r>
                  <a:rPr lang="en-US" altLang="zh-TW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(</a:t>
                </a:r>
                <a:r>
                  <a:rPr lang="zh-TW" altLang="en-US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寫作提示：</a:t>
                </a:r>
                <a:r>
                  <a:rPr lang="en-US" altLang="zh-TW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1.</a:t>
                </a:r>
                <a:r>
                  <a:rPr lang="zh-TW" altLang="en-US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千萬不要照著上述引導的問句回答！ </a:t>
                </a:r>
                <a:r>
                  <a:rPr lang="en-US" altLang="zh-TW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2.</a:t>
                </a:r>
                <a:r>
                  <a:rPr lang="zh-TW" altLang="en-US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選美皇后公式般的呼告「世界和平」難得分 </a:t>
                </a:r>
                <a:r>
                  <a:rPr lang="en-US" altLang="zh-TW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3.</a:t>
                </a:r>
                <a:r>
                  <a:rPr lang="zh-TW" altLang="en-US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務求清楚周延地表達你對和平的深入看法</a:t>
                </a:r>
                <a:r>
                  <a:rPr lang="en-US" altLang="zh-TW" sz="1600" dirty="0">
                    <a:solidFill>
                      <a:srgbClr val="2E2CA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Lato"/>
                    <a:sym typeface="Lato"/>
                  </a:rPr>
                  <a:t>)</a:t>
                </a:r>
              </a:p>
            </p:txBody>
          </p:sp>
        </p:grpSp>
        <p:sp>
          <p:nvSpPr>
            <p:cNvPr id="136" name="Google Shape;136;p12"/>
            <p:cNvSpPr/>
            <p:nvPr/>
          </p:nvSpPr>
          <p:spPr>
            <a:xfrm>
              <a:off x="2740558" y="6143941"/>
              <a:ext cx="5466960" cy="635509"/>
            </a:xfrm>
            <a:custGeom>
              <a:avLst/>
              <a:gdLst/>
              <a:ahLst/>
              <a:cxnLst/>
              <a:rect l="l" t="t" r="r" b="b"/>
              <a:pathLst>
                <a:path w="1079893" h="125532" extrusionOk="0">
                  <a:moveTo>
                    <a:pt x="0" y="0"/>
                  </a:moveTo>
                  <a:lnTo>
                    <a:pt x="1079893" y="0"/>
                  </a:lnTo>
                  <a:lnTo>
                    <a:pt x="1079893" y="125532"/>
                  </a:lnTo>
                  <a:lnTo>
                    <a:pt x="0" y="1255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39" name="Google Shape;139;p12"/>
            <p:cNvSpPr/>
            <p:nvPr/>
          </p:nvSpPr>
          <p:spPr>
            <a:xfrm>
              <a:off x="2740558" y="8605069"/>
              <a:ext cx="5466960" cy="635509"/>
            </a:xfrm>
            <a:custGeom>
              <a:avLst/>
              <a:gdLst/>
              <a:ahLst/>
              <a:cxnLst/>
              <a:rect l="l" t="t" r="r" b="b"/>
              <a:pathLst>
                <a:path w="1079893" h="125532" extrusionOk="0">
                  <a:moveTo>
                    <a:pt x="0" y="0"/>
                  </a:moveTo>
                  <a:lnTo>
                    <a:pt x="1079893" y="0"/>
                  </a:lnTo>
                  <a:lnTo>
                    <a:pt x="1079893" y="125532"/>
                  </a:lnTo>
                  <a:lnTo>
                    <a:pt x="0" y="1255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27584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2725" y="-669628"/>
            <a:ext cx="4662663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3"/>
          <p:cNvGrpSpPr/>
          <p:nvPr/>
        </p:nvGrpSpPr>
        <p:grpSpPr>
          <a:xfrm>
            <a:off x="4024695" y="0"/>
            <a:ext cx="5119305" cy="5668176"/>
            <a:chOff x="0" y="-104775"/>
            <a:chExt cx="2405788" cy="2985706"/>
          </a:xfrm>
        </p:grpSpPr>
        <p:sp>
          <p:nvSpPr>
            <p:cNvPr id="147" name="Google Shape;147;p13"/>
            <p:cNvSpPr/>
            <p:nvPr/>
          </p:nvSpPr>
          <p:spPr>
            <a:xfrm>
              <a:off x="0" y="0"/>
              <a:ext cx="2405788" cy="2880931"/>
            </a:xfrm>
            <a:custGeom>
              <a:avLst/>
              <a:gdLst/>
              <a:ahLst/>
              <a:cxnLst/>
              <a:rect l="l" t="t" r="r" b="b"/>
              <a:pathLst>
                <a:path w="2405788" h="2880931" extrusionOk="0">
                  <a:moveTo>
                    <a:pt x="0" y="0"/>
                  </a:moveTo>
                  <a:lnTo>
                    <a:pt x="2405788" y="0"/>
                  </a:lnTo>
                  <a:lnTo>
                    <a:pt x="2405788" y="2880931"/>
                  </a:lnTo>
                  <a:lnTo>
                    <a:pt x="0" y="2880931"/>
                  </a:lnTo>
                  <a:close/>
                </a:path>
              </a:pathLst>
            </a:custGeom>
            <a:solidFill>
              <a:srgbClr val="F3B541"/>
            </a:solidFill>
            <a:ln>
              <a:noFill/>
            </a:ln>
          </p:spPr>
        </p:sp>
        <p:sp>
          <p:nvSpPr>
            <p:cNvPr id="148" name="Google Shape;148;p13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</p:grpSp>
      <p:pic>
        <p:nvPicPr>
          <p:cNvPr id="149" name="Google Shape;1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157059" y="2270912"/>
            <a:ext cx="4662663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3"/>
          <p:cNvGrpSpPr/>
          <p:nvPr/>
        </p:nvGrpSpPr>
        <p:grpSpPr>
          <a:xfrm>
            <a:off x="4251626" y="499286"/>
            <a:ext cx="4665442" cy="4622508"/>
            <a:chOff x="38778" y="-123825"/>
            <a:chExt cx="9035320" cy="12326685"/>
          </a:xfrm>
        </p:grpSpPr>
        <p:sp>
          <p:nvSpPr>
            <p:cNvPr id="152" name="Google Shape;152;p13"/>
            <p:cNvSpPr txBox="1"/>
            <p:nvPr/>
          </p:nvSpPr>
          <p:spPr>
            <a:xfrm>
              <a:off x="778685" y="-123825"/>
              <a:ext cx="7477949" cy="2010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3500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rriweather"/>
                  <a:sym typeface="Merriweather"/>
                </a:rPr>
                <a:t>寫作陷阱</a:t>
              </a:r>
              <a:r>
                <a:rPr lang="en" sz="3500" b="0" i="0" u="none" strike="noStrike" cap="none" dirty="0">
                  <a:solidFill>
                    <a:srgbClr val="2E2CA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rriweather"/>
                  <a:sym typeface="Merriweather"/>
                </a:rPr>
                <a:t>!</a:t>
              </a:r>
              <a:endParaRPr sz="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38778" y="1861569"/>
              <a:ext cx="9035320" cy="10341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1">
                <a:lnSpc>
                  <a:spcPct val="140020"/>
                </a:lnSpc>
              </a:pPr>
              <a:r>
                <a: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著墨於「戰爭」 忽略了主題「和平」  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佳作：和平為主、戰爭為副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lvl="1">
                <a:lnSpc>
                  <a:spcPct val="140020"/>
                </a:lnSpc>
              </a:pPr>
              <a:r>
                <a: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悲慘的殘酷的戰爭影響容易寫，反思也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容易流於公式化套語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佳作：論點與多數人不同、感想特出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0" marR="0" lvl="1" indent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粗淺的期望世界和平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1" indent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佳作：為和平而做的微小而可行的努力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0" marR="0" lvl="1" indent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厭世地以「和平無望」為首尾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lnSpc>
                  <a:spcPct val="14002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佳作：力陳和平的價值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17" y="978814"/>
            <a:ext cx="4672117" cy="39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6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810072" y="3885380"/>
            <a:ext cx="136536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421" y="1939042"/>
            <a:ext cx="250347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5829" y="-507197"/>
            <a:ext cx="250347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733" y="1498915"/>
            <a:ext cx="1365365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27"/>
          <p:cNvGrpSpPr/>
          <p:nvPr/>
        </p:nvGrpSpPr>
        <p:grpSpPr>
          <a:xfrm rot="10800000">
            <a:off x="1381611" y="0"/>
            <a:ext cx="6264227" cy="5215830"/>
            <a:chOff x="0" y="-38100"/>
            <a:chExt cx="2054034" cy="2747433"/>
          </a:xfrm>
        </p:grpSpPr>
        <p:sp>
          <p:nvSpPr>
            <p:cNvPr id="350" name="Google Shape;350;p27"/>
            <p:cNvSpPr/>
            <p:nvPr/>
          </p:nvSpPr>
          <p:spPr>
            <a:xfrm>
              <a:off x="0" y="0"/>
              <a:ext cx="2054034" cy="2709333"/>
            </a:xfrm>
            <a:custGeom>
              <a:avLst/>
              <a:gdLst/>
              <a:ahLst/>
              <a:cxnLst/>
              <a:rect l="l" t="t" r="r" b="b"/>
              <a:pathLst>
                <a:path w="2054034" h="2709333" extrusionOk="0">
                  <a:moveTo>
                    <a:pt x="0" y="0"/>
                  </a:moveTo>
                  <a:lnTo>
                    <a:pt x="2054034" y="0"/>
                  </a:lnTo>
                  <a:lnTo>
                    <a:pt x="20540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2CA9"/>
            </a:solidFill>
            <a:ln>
              <a:noFill/>
            </a:ln>
          </p:spPr>
        </p:sp>
        <p:sp>
          <p:nvSpPr>
            <p:cNvPr id="351" name="Google Shape;351;p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6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7"/>
          <p:cNvGrpSpPr/>
          <p:nvPr/>
        </p:nvGrpSpPr>
        <p:grpSpPr>
          <a:xfrm>
            <a:off x="4983054" y="94546"/>
            <a:ext cx="3107656" cy="1455657"/>
            <a:chOff x="0" y="-221493"/>
            <a:chExt cx="1636955" cy="711164"/>
          </a:xfrm>
        </p:grpSpPr>
        <p:sp>
          <p:nvSpPr>
            <p:cNvPr id="356" name="Google Shape;356;p27"/>
            <p:cNvSpPr/>
            <p:nvPr/>
          </p:nvSpPr>
          <p:spPr>
            <a:xfrm>
              <a:off x="0" y="0"/>
              <a:ext cx="1636955" cy="489671"/>
            </a:xfrm>
            <a:custGeom>
              <a:avLst/>
              <a:gdLst/>
              <a:ahLst/>
              <a:cxnLst/>
              <a:rect l="l" t="t" r="r" b="b"/>
              <a:pathLst>
                <a:path w="1636955" h="489671" extrusionOk="0">
                  <a:moveTo>
                    <a:pt x="0" y="0"/>
                  </a:moveTo>
                  <a:lnTo>
                    <a:pt x="1636955" y="0"/>
                  </a:lnTo>
                  <a:lnTo>
                    <a:pt x="1636955" y="489671"/>
                  </a:lnTo>
                  <a:lnTo>
                    <a:pt x="0" y="4896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57" name="Google Shape;357;p27"/>
            <p:cNvSpPr txBox="1"/>
            <p:nvPr/>
          </p:nvSpPr>
          <p:spPr>
            <a:xfrm>
              <a:off x="266502" y="-221493"/>
              <a:ext cx="1103996" cy="32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127000" rIns="127000" bIns="127000" anchor="ctr" anchorCtr="0">
              <a:no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3500" dirty="0">
                  <a:solidFill>
                    <a:srgbClr val="F4D9B7"/>
                  </a:solidFill>
                  <a:latin typeface="標楷體" pitchFamily="65" charset="-120"/>
                  <a:ea typeface="標楷體" pitchFamily="65" charset="-120"/>
                  <a:sym typeface="Merriweather"/>
                </a:rPr>
                <a:t>佳作</a:t>
              </a:r>
              <a:endParaRPr sz="7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364" name="Google Shape;36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0733" y="3394699"/>
            <a:ext cx="183997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050358">
            <a:off x="-1171251" y="1941829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360714">
            <a:off x="1155738" y="-118358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360714">
            <a:off x="8298436" y="-507197"/>
            <a:ext cx="183997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1262" y="-118358"/>
            <a:ext cx="136536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248096" y="3448666"/>
            <a:ext cx="136536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57551" y="3807144"/>
            <a:ext cx="196762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45839" y="1337299"/>
            <a:ext cx="196762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7"/>
          <p:cNvSpPr txBox="1"/>
          <p:nvPr/>
        </p:nvSpPr>
        <p:spPr>
          <a:xfrm>
            <a:off x="1683158" y="605208"/>
            <a:ext cx="5778880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chemeClr val="accent2">
                    <a:lumMod val="10000"/>
                    <a:lumOff val="90000"/>
                  </a:schemeClr>
                </a:solidFill>
                <a:latin typeface="標楷體" pitchFamily="65" charset="-120"/>
                <a:ea typeface="標楷體" pitchFamily="65" charset="-120"/>
                <a:cs typeface="Nunito Light"/>
                <a:sym typeface="Nunito Light"/>
              </a:rPr>
              <a:t>◎</a:t>
            </a:r>
            <a:r>
              <a:rPr lang="zh-TW" altLang="en-US" sz="2000" b="0" i="0" u="none" strike="noStrike" cap="none" dirty="0">
                <a:solidFill>
                  <a:schemeClr val="accent2">
                    <a:lumMod val="10000"/>
                    <a:lumOff val="90000"/>
                  </a:schemeClr>
                </a:solidFill>
                <a:latin typeface="標楷體" pitchFamily="65" charset="-120"/>
                <a:ea typeface="標楷體" pitchFamily="65" charset="-120"/>
                <a:cs typeface="Nunito Light"/>
                <a:sym typeface="Nunito Light"/>
              </a:rPr>
              <a:t>機三孝 林柏劭</a:t>
            </a:r>
            <a:endParaRPr lang="en-US" altLang="zh-TW" sz="2000" b="0" i="0" u="none" strike="noStrike" cap="none" dirty="0">
              <a:solidFill>
                <a:schemeClr val="accent2">
                  <a:lumMod val="10000"/>
                  <a:lumOff val="90000"/>
                </a:schemeClr>
              </a:solidFill>
              <a:latin typeface="標楷體" pitchFamily="65" charset="-120"/>
              <a:ea typeface="標楷體" pitchFamily="65" charset="-120"/>
              <a:cs typeface="Nunito Light"/>
              <a:sym typeface="Nunito Light"/>
            </a:endParaRPr>
          </a:p>
          <a:p>
            <a:pPr marL="0" marR="0" lvl="1" indent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accent2">
                    <a:lumMod val="10000"/>
                    <a:lumOff val="90000"/>
                  </a:schemeClr>
                </a:solidFill>
                <a:latin typeface="標楷體" pitchFamily="65" charset="-120"/>
                <a:ea typeface="標楷體" pitchFamily="65" charset="-120"/>
                <a:cs typeface="Nunito Light"/>
                <a:sym typeface="Nunito Light"/>
              </a:rPr>
              <a:t>    有人天生就注定活在恐懼中嗎？我常常問自己，為什麼人類需要有和平這個詞來描繪一個沒有人被傷害的世界。一直很喜歡「進擊的巨人」最後留給讀者的思考空間，如果地鳴成功了，全世界只剩下小島上的人了，那就再也沒有戰爭了嗎？我認為不是。人都渴求著自由，渴求著自己所想的都能被滿足，而當人還一群一群的活著，那就會有人的自由不被滿足，那麼就將產生新的衝突。我認為和平永遠不會真正的到來，只要人還生而為人</a:t>
            </a:r>
            <a:r>
              <a:rPr lang="zh-TW" altLang="en-US" sz="2000" b="1" dirty="0">
                <a:solidFill>
                  <a:schemeClr val="accent2">
                    <a:lumMod val="10000"/>
                    <a:lumOff val="90000"/>
                  </a:schemeClr>
                </a:solidFill>
                <a:latin typeface="標楷體" pitchFamily="65" charset="-120"/>
                <a:ea typeface="標楷體" pitchFamily="65" charset="-120"/>
                <a:cs typeface="Nunito Light"/>
                <a:sym typeface="Nunito Light"/>
              </a:rPr>
              <a:t>。</a:t>
            </a:r>
            <a:r>
              <a:rPr lang="en" sz="2000" b="0" i="0" u="none" strike="noStrike" cap="none" dirty="0">
                <a:solidFill>
                  <a:schemeClr val="accent2">
                    <a:lumMod val="10000"/>
                    <a:lumOff val="90000"/>
                  </a:schemeClr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endParaRPr sz="2000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1560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2E2CA9"/>
      </a:dk1>
      <a:lt1>
        <a:srgbClr val="F4D9B7"/>
      </a:lt1>
      <a:dk2>
        <a:srgbClr val="2E2CA9"/>
      </a:dk2>
      <a:lt2>
        <a:srgbClr val="F4D9B7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1452</Words>
  <Application>Microsoft Office PowerPoint</Application>
  <PresentationFormat>如螢幕大小 (16:9)</PresentationFormat>
  <Paragraphs>74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Merriweather</vt:lpstr>
      <vt:lpstr>新細明體</vt:lpstr>
      <vt:lpstr>Lato</vt:lpstr>
      <vt:lpstr>微軟正黑體</vt:lpstr>
      <vt:lpstr>Calibri</vt:lpstr>
      <vt:lpstr>標楷體</vt:lpstr>
      <vt:lpstr>Nunito Light</vt:lpstr>
      <vt:lpstr>Arial</vt:lpstr>
      <vt:lpstr>Simple Light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30</cp:revision>
  <dcterms:modified xsi:type="dcterms:W3CDTF">2023-12-07T01:43:52Z</dcterms:modified>
</cp:coreProperties>
</file>