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2" r:id="rId1"/>
  </p:sldMasterIdLst>
  <p:notesMasterIdLst>
    <p:notesMasterId r:id="rId22"/>
  </p:notesMasterIdLst>
  <p:sldIdLst>
    <p:sldId id="256" r:id="rId2"/>
    <p:sldId id="260" r:id="rId3"/>
    <p:sldId id="257" r:id="rId4"/>
    <p:sldId id="261" r:id="rId5"/>
    <p:sldId id="258" r:id="rId6"/>
    <p:sldId id="282" r:id="rId7"/>
    <p:sldId id="259" r:id="rId8"/>
    <p:sldId id="283" r:id="rId9"/>
    <p:sldId id="262" r:id="rId10"/>
    <p:sldId id="284" r:id="rId11"/>
    <p:sldId id="285" r:id="rId12"/>
    <p:sldId id="286" r:id="rId13"/>
    <p:sldId id="287" r:id="rId14"/>
    <p:sldId id="292" r:id="rId15"/>
    <p:sldId id="288" r:id="rId16"/>
    <p:sldId id="289" r:id="rId17"/>
    <p:sldId id="290" r:id="rId18"/>
    <p:sldId id="291" r:id="rId19"/>
    <p:sldId id="293" r:id="rId20"/>
    <p:sldId id="294" r:id="rId2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EE458D-D411-48AD-A42F-2F40D93B8B45}" type="datetimeFigureOut">
              <a:rPr lang="zh-TW" altLang="en-US" smtClean="0"/>
              <a:t>2024/5/23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4B4480-4FC1-4FCE-8B60-446368215C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0409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4B4480-4FC1-4FCE-8B60-446368215CCE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7814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15D7-5FA1-4A59-A82B-D9E6C2ED8C2A}" type="datetimeFigureOut">
              <a:rPr lang="zh-TW" altLang="en-US" smtClean="0"/>
              <a:t>2024/5/23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9BDBF280-A406-4B9C-A12F-A098902B48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8176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15D7-5FA1-4A59-A82B-D9E6C2ED8C2A}" type="datetimeFigureOut">
              <a:rPr lang="zh-TW" altLang="en-US" smtClean="0"/>
              <a:t>2024/5/23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9BDBF280-A406-4B9C-A12F-A098902B48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9687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15D7-5FA1-4A59-A82B-D9E6C2ED8C2A}" type="datetimeFigureOut">
              <a:rPr lang="zh-TW" altLang="en-US" smtClean="0"/>
              <a:t>2024/5/23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9BDBF280-A406-4B9C-A12F-A098902B48E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058275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15D7-5FA1-4A59-A82B-D9E6C2ED8C2A}" type="datetimeFigureOut">
              <a:rPr lang="zh-TW" altLang="en-US" smtClean="0"/>
              <a:t>2024/5/23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9BDBF280-A406-4B9C-A12F-A098902B48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93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15D7-5FA1-4A59-A82B-D9E6C2ED8C2A}" type="datetimeFigureOut">
              <a:rPr lang="zh-TW" altLang="en-US" smtClean="0"/>
              <a:t>2024/5/23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9BDBF280-A406-4B9C-A12F-A098902B48E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165934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15D7-5FA1-4A59-A82B-D9E6C2ED8C2A}" type="datetimeFigureOut">
              <a:rPr lang="zh-TW" altLang="en-US" smtClean="0"/>
              <a:t>2024/5/23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9BDBF280-A406-4B9C-A12F-A098902B48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04287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15D7-5FA1-4A59-A82B-D9E6C2ED8C2A}" type="datetimeFigureOut">
              <a:rPr lang="zh-TW" altLang="en-US" smtClean="0"/>
              <a:t>2024/5/23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BF280-A406-4B9C-A12F-A098902B48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23848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15D7-5FA1-4A59-A82B-D9E6C2ED8C2A}" type="datetimeFigureOut">
              <a:rPr lang="zh-TW" altLang="en-US" smtClean="0"/>
              <a:t>2024/5/23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BF280-A406-4B9C-A12F-A098902B48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242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15D7-5FA1-4A59-A82B-D9E6C2ED8C2A}" type="datetimeFigureOut">
              <a:rPr lang="zh-TW" altLang="en-US" smtClean="0"/>
              <a:t>2024/5/23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BF280-A406-4B9C-A12F-A098902B48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0308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15D7-5FA1-4A59-A82B-D9E6C2ED8C2A}" type="datetimeFigureOut">
              <a:rPr lang="zh-TW" altLang="en-US" smtClean="0"/>
              <a:t>2024/5/23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9BDBF280-A406-4B9C-A12F-A098902B48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7158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15D7-5FA1-4A59-A82B-D9E6C2ED8C2A}" type="datetimeFigureOut">
              <a:rPr lang="zh-TW" altLang="en-US" smtClean="0"/>
              <a:t>2024/5/23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9BDBF280-A406-4B9C-A12F-A098902B48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068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15D7-5FA1-4A59-A82B-D9E6C2ED8C2A}" type="datetimeFigureOut">
              <a:rPr lang="zh-TW" altLang="en-US" smtClean="0"/>
              <a:t>2024/5/23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9BDBF280-A406-4B9C-A12F-A098902B48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3177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15D7-5FA1-4A59-A82B-D9E6C2ED8C2A}" type="datetimeFigureOut">
              <a:rPr lang="zh-TW" altLang="en-US" smtClean="0"/>
              <a:t>2024/5/23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BF280-A406-4B9C-A12F-A098902B48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903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15D7-5FA1-4A59-A82B-D9E6C2ED8C2A}" type="datetimeFigureOut">
              <a:rPr lang="zh-TW" altLang="en-US" smtClean="0"/>
              <a:t>2024/5/23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BF280-A406-4B9C-A12F-A098902B48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688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15D7-5FA1-4A59-A82B-D9E6C2ED8C2A}" type="datetimeFigureOut">
              <a:rPr lang="zh-TW" altLang="en-US" smtClean="0"/>
              <a:t>2024/5/23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BF280-A406-4B9C-A12F-A098902B48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1771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15D7-5FA1-4A59-A82B-D9E6C2ED8C2A}" type="datetimeFigureOut">
              <a:rPr lang="zh-TW" altLang="en-US" smtClean="0"/>
              <a:t>2024/5/23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9BDBF280-A406-4B9C-A12F-A098902B48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5438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215D7-5FA1-4A59-A82B-D9E6C2ED8C2A}" type="datetimeFigureOut">
              <a:rPr lang="zh-TW" altLang="en-US" smtClean="0"/>
              <a:t>2024/5/23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BDBF280-A406-4B9C-A12F-A098902B48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6931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  <p:sldLayoutId id="2147483834" r:id="rId12"/>
    <p:sldLayoutId id="2147483835" r:id="rId13"/>
    <p:sldLayoutId id="2147483836" r:id="rId14"/>
    <p:sldLayoutId id="2147483837" r:id="rId15"/>
    <p:sldLayoutId id="214748383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95536" y="1700808"/>
            <a:ext cx="8458200" cy="1222375"/>
          </a:xfrm>
        </p:spPr>
        <p:txBody>
          <a:bodyPr>
            <a:noAutofit/>
          </a:bodyPr>
          <a:lstStyle/>
          <a:p>
            <a:pPr algn="ctr"/>
            <a:r>
              <a:rPr lang="en-US" altLang="zh-TW" sz="4000" dirty="0" smtClean="0">
                <a:solidFill>
                  <a:schemeClr val="tx1"/>
                </a:solidFill>
              </a:rPr>
              <a:t>112</a:t>
            </a:r>
            <a:r>
              <a:rPr lang="zh-TW" altLang="en-US" sz="4000" dirty="0" smtClean="0">
                <a:solidFill>
                  <a:schemeClr val="tx1"/>
                </a:solidFill>
              </a:rPr>
              <a:t>學年第二學期</a:t>
            </a:r>
            <a:br>
              <a:rPr lang="zh-TW" altLang="en-US" sz="4000" dirty="0" smtClean="0">
                <a:solidFill>
                  <a:schemeClr val="tx1"/>
                </a:solidFill>
              </a:rPr>
            </a:br>
            <a:r>
              <a:rPr lang="zh-TW" altLang="en-US" sz="4000" dirty="0" smtClean="0">
                <a:solidFill>
                  <a:schemeClr val="tx1"/>
                </a:solidFill>
              </a:rPr>
              <a:t>第二次高一作文批閱分析</a:t>
            </a:r>
            <a:endParaRPr lang="zh-TW" altLang="en-US" sz="4000" dirty="0">
              <a:solidFill>
                <a:schemeClr val="tx1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</a:rPr>
              <a:t>出題者：陳雪君</a:t>
            </a:r>
            <a:endParaRPr lang="zh-TW" alt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701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87610"/>
          </a:xfrm>
        </p:spPr>
        <p:txBody>
          <a:bodyPr>
            <a:normAutofit/>
          </a:bodyPr>
          <a:lstStyle/>
          <a:p>
            <a:pPr algn="ctr"/>
            <a:r>
              <a:rPr lang="zh-TW" altLang="en-US" sz="3200" dirty="0" smtClean="0"/>
              <a:t>常見狀況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1124744"/>
            <a:ext cx="7886700" cy="561662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TW" altLang="en-US" sz="3200" dirty="0" smtClean="0">
                <a:latin typeface="+mn-ea"/>
              </a:rPr>
              <a:t>一、</a:t>
            </a:r>
            <a:r>
              <a:rPr lang="zh-TW" altLang="en-US" sz="3200" dirty="0" smtClean="0"/>
              <a:t>缺少題目、題目失當</a:t>
            </a:r>
            <a:endParaRPr lang="en-US" altLang="zh-TW" sz="3200" dirty="0" smtClean="0">
              <a:latin typeface="+mn-ea"/>
            </a:endParaRPr>
          </a:p>
          <a:p>
            <a:pPr marL="0" indent="0">
              <a:buNone/>
            </a:pPr>
            <a:r>
              <a:rPr lang="zh-TW" altLang="en-US" sz="3200" dirty="0" smtClean="0">
                <a:latin typeface="+mn-ea"/>
              </a:rPr>
              <a:t>二、寓意理解錯誤</a:t>
            </a:r>
            <a:endParaRPr lang="en-US" altLang="zh-TW" sz="3200" dirty="0" smtClean="0">
              <a:latin typeface="+mn-ea"/>
            </a:endParaRPr>
          </a:p>
          <a:p>
            <a:pPr marL="0" indent="0">
              <a:buNone/>
            </a:pPr>
            <a:r>
              <a:rPr lang="zh-TW" altLang="en-US" sz="3200" dirty="0">
                <a:latin typeface="+mn-ea"/>
              </a:rPr>
              <a:t>三</a:t>
            </a:r>
            <a:r>
              <a:rPr lang="zh-TW" altLang="en-US" sz="3200" dirty="0" smtClean="0">
                <a:latin typeface="+mn-ea"/>
              </a:rPr>
              <a:t>、說明淺薄</a:t>
            </a:r>
            <a:endParaRPr lang="en-US" altLang="zh-TW" sz="3200" dirty="0" smtClean="0">
              <a:latin typeface="+mn-ea"/>
            </a:endParaRPr>
          </a:p>
          <a:p>
            <a:pPr marL="0" indent="0">
              <a:buNone/>
            </a:pPr>
            <a:r>
              <a:rPr lang="zh-TW" altLang="en-US" sz="3200" dirty="0" smtClean="0">
                <a:latin typeface="+mn-ea"/>
              </a:rPr>
              <a:t>四、缺少例證、</a:t>
            </a:r>
            <a:r>
              <a:rPr lang="zh-TW" altLang="en-US" sz="3200" dirty="0" smtClean="0">
                <a:solidFill>
                  <a:schemeClr val="tx1"/>
                </a:solidFill>
                <a:latin typeface="+mn-ea"/>
              </a:rPr>
              <a:t>例證</a:t>
            </a:r>
            <a:r>
              <a:rPr lang="zh-TW" altLang="en-US" sz="3200" dirty="0">
                <a:solidFill>
                  <a:schemeClr val="tx1"/>
                </a:solidFill>
                <a:latin typeface="+mn-ea"/>
              </a:rPr>
              <a:t>淺薄</a:t>
            </a:r>
            <a:endParaRPr lang="en-US" altLang="zh-TW" sz="3200" dirty="0" smtClean="0">
              <a:latin typeface="+mn-ea"/>
            </a:endParaRPr>
          </a:p>
          <a:p>
            <a:pPr marL="0" indent="0">
              <a:buNone/>
            </a:pPr>
            <a:r>
              <a:rPr lang="zh-TW" altLang="en-US" sz="3200" dirty="0">
                <a:latin typeface="+mn-ea"/>
              </a:rPr>
              <a:t>五</a:t>
            </a:r>
            <a:r>
              <a:rPr lang="zh-TW" altLang="en-US" sz="3200" dirty="0" smtClean="0">
                <a:latin typeface="+mn-ea"/>
              </a:rPr>
              <a:t>、結構錯誤，缺少結論</a:t>
            </a:r>
            <a:endParaRPr lang="en-US" altLang="zh-TW" sz="3200" dirty="0" smtClean="0">
              <a:latin typeface="+mn-ea"/>
            </a:endParaRPr>
          </a:p>
          <a:p>
            <a:pPr marL="0" indent="0">
              <a:buNone/>
            </a:pPr>
            <a:r>
              <a:rPr lang="zh-TW" altLang="en-US" sz="3200" dirty="0"/>
              <a:t>六</a:t>
            </a:r>
            <a:r>
              <a:rPr lang="zh-TW" altLang="en-US" sz="3200" dirty="0" smtClean="0"/>
              <a:t>、 甚少使用修辭、成語</a:t>
            </a:r>
            <a:endParaRPr lang="en-US" altLang="zh-TW" sz="3200" dirty="0" smtClean="0"/>
          </a:p>
          <a:p>
            <a:pPr marL="0" indent="0">
              <a:buNone/>
            </a:pPr>
            <a:r>
              <a:rPr lang="zh-TW" altLang="en-US" sz="3200" dirty="0" smtClean="0"/>
              <a:t>七、標點錯誤、錯字、注音文</a:t>
            </a:r>
            <a:endParaRPr lang="en-US" altLang="zh-TW" sz="3200" dirty="0" smtClean="0"/>
          </a:p>
          <a:p>
            <a:pPr marL="0" indent="0">
              <a:buNone/>
            </a:pPr>
            <a:r>
              <a:rPr lang="zh-TW" altLang="en-US" sz="3200" dirty="0"/>
              <a:t>八</a:t>
            </a:r>
            <a:r>
              <a:rPr lang="zh-TW" altLang="en-US" sz="3200" dirty="0" smtClean="0"/>
              <a:t>、空白卷</a:t>
            </a:r>
            <a:endParaRPr lang="en-US" altLang="zh-TW" sz="3200" dirty="0" smtClean="0"/>
          </a:p>
          <a:p>
            <a:pPr marL="0" indent="0">
              <a:buNone/>
            </a:pPr>
            <a:r>
              <a:rPr lang="zh-TW" altLang="en-US" sz="3200" dirty="0"/>
              <a:t>九</a:t>
            </a:r>
            <a:r>
              <a:rPr lang="zh-TW" altLang="en-US" sz="3200" dirty="0" smtClean="0"/>
              <a:t>、離題</a:t>
            </a:r>
            <a:endParaRPr lang="en-US" altLang="zh-TW" sz="3200" dirty="0" smtClean="0"/>
          </a:p>
          <a:p>
            <a:pPr marL="0" indent="0">
              <a:buNone/>
            </a:pPr>
            <a:r>
              <a:rPr lang="zh-TW" altLang="en-US" sz="3200" dirty="0" smtClean="0"/>
              <a:t>十、字數未達</a:t>
            </a:r>
            <a:r>
              <a:rPr lang="en-US" altLang="zh-TW" sz="3200" dirty="0" smtClean="0"/>
              <a:t>500</a:t>
            </a:r>
            <a:r>
              <a:rPr lang="zh-TW" altLang="en-US" sz="3200" dirty="0" smtClean="0"/>
              <a:t>字</a:t>
            </a:r>
            <a:endParaRPr lang="en-US" altLang="zh-TW" sz="3200" dirty="0" smtClean="0"/>
          </a:p>
          <a:p>
            <a:pPr marL="0" indent="0">
              <a:buNone/>
            </a:pPr>
            <a:endParaRPr lang="zh-TW" altLang="en-US" sz="32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43966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35682"/>
          </a:xfrm>
        </p:spPr>
        <p:txBody>
          <a:bodyPr/>
          <a:lstStyle/>
          <a:p>
            <a:r>
              <a:rPr lang="zh-TW" altLang="en-US" dirty="0" smtClean="0"/>
              <a:t>一、</a:t>
            </a:r>
            <a:r>
              <a:rPr lang="zh-TW" altLang="en-US" dirty="0"/>
              <a:t>缺少題目</a:t>
            </a:r>
            <a:r>
              <a:rPr lang="zh-TW" altLang="en-US" dirty="0" smtClean="0"/>
              <a:t>、題目失當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99593" y="1340768"/>
            <a:ext cx="7634808" cy="45704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200" dirty="0">
                <a:latin typeface="+mn-ea"/>
              </a:rPr>
              <a:t>這個故事告訴</a:t>
            </a:r>
            <a:r>
              <a:rPr lang="zh-TW" altLang="en-US" sz="3200" dirty="0" smtClean="0">
                <a:latin typeface="+mn-ea"/>
              </a:rPr>
              <a:t>我們</a:t>
            </a:r>
            <a:r>
              <a:rPr lang="en-US" altLang="zh-TW" sz="3200" dirty="0" smtClean="0">
                <a:latin typeface="+mn-ea"/>
              </a:rPr>
              <a:t>…</a:t>
            </a:r>
          </a:p>
          <a:p>
            <a:pPr marL="0" indent="0">
              <a:buNone/>
            </a:pPr>
            <a:r>
              <a:rPr lang="zh-TW" altLang="en-US" sz="3200" dirty="0">
                <a:latin typeface="+mn-ea"/>
              </a:rPr>
              <a:t>寓言</a:t>
            </a:r>
            <a:r>
              <a:rPr lang="zh-TW" altLang="en-US" sz="3200" dirty="0" smtClean="0">
                <a:latin typeface="+mn-ea"/>
              </a:rPr>
              <a:t>教會</a:t>
            </a:r>
            <a:r>
              <a:rPr lang="zh-TW" altLang="en-US" sz="3200" dirty="0">
                <a:latin typeface="+mn-ea"/>
              </a:rPr>
              <a:t>我</a:t>
            </a:r>
            <a:r>
              <a:rPr lang="zh-TW" altLang="en-US" sz="3200" dirty="0" smtClean="0">
                <a:latin typeface="+mn-ea"/>
              </a:rPr>
              <a:t>的事</a:t>
            </a:r>
            <a:endParaRPr lang="en-US" altLang="zh-TW" sz="3200" dirty="0" smtClean="0">
              <a:latin typeface="+mn-ea"/>
            </a:endParaRPr>
          </a:p>
          <a:p>
            <a:pPr marL="0" indent="0">
              <a:buNone/>
            </a:pPr>
            <a:r>
              <a:rPr lang="zh-TW" altLang="en-US" sz="3200" dirty="0">
                <a:latin typeface="+mn-ea"/>
              </a:rPr>
              <a:t>寓言故事角度看</a:t>
            </a:r>
            <a:r>
              <a:rPr lang="zh-TW" altLang="en-US" sz="3200" dirty="0" smtClean="0">
                <a:latin typeface="+mn-ea"/>
              </a:rPr>
              <a:t>人生</a:t>
            </a:r>
            <a:endParaRPr lang="en-US" altLang="zh-TW" sz="3200" dirty="0" smtClean="0">
              <a:latin typeface="+mn-ea"/>
            </a:endParaRPr>
          </a:p>
          <a:p>
            <a:pPr marL="0" indent="0">
              <a:buNone/>
            </a:pPr>
            <a:r>
              <a:rPr lang="zh-TW" altLang="en-US" sz="3200" smtClean="0">
                <a:latin typeface="+mn-ea"/>
              </a:rPr>
              <a:t>賣</a:t>
            </a:r>
            <a:r>
              <a:rPr lang="zh-TW" altLang="en-US" sz="3200" dirty="0">
                <a:latin typeface="+mn-ea"/>
              </a:rPr>
              <a:t>果</a:t>
            </a:r>
            <a:r>
              <a:rPr lang="zh-TW" altLang="en-US" sz="3200" dirty="0" smtClean="0">
                <a:latin typeface="+mn-ea"/>
              </a:rPr>
              <a:t>者</a:t>
            </a:r>
            <a:endParaRPr lang="en-US" altLang="zh-TW" sz="3200" dirty="0" smtClean="0">
              <a:latin typeface="+mn-ea"/>
            </a:endParaRPr>
          </a:p>
          <a:p>
            <a:pPr marL="0" indent="0">
              <a:buNone/>
            </a:pPr>
            <a:r>
              <a:rPr lang="zh-TW" altLang="en-US" sz="3200" dirty="0">
                <a:latin typeface="+mn-ea"/>
              </a:rPr>
              <a:t>賣橘的</a:t>
            </a:r>
            <a:r>
              <a:rPr lang="zh-TW" altLang="en-US" sz="3200" dirty="0" smtClean="0">
                <a:latin typeface="+mn-ea"/>
              </a:rPr>
              <a:t>商人</a:t>
            </a:r>
            <a:endParaRPr lang="en-US" altLang="zh-TW" sz="3200" dirty="0" smtClean="0">
              <a:latin typeface="+mn-ea"/>
            </a:endParaRPr>
          </a:p>
          <a:p>
            <a:pPr marL="0" indent="0">
              <a:buNone/>
            </a:pPr>
            <a:r>
              <a:rPr lang="zh-TW" altLang="en-US" sz="3200" dirty="0">
                <a:latin typeface="+mn-ea"/>
              </a:rPr>
              <a:t>賣水果的人</a:t>
            </a:r>
            <a:endParaRPr lang="en-US" altLang="zh-TW" sz="32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85038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35682"/>
          </a:xfrm>
        </p:spPr>
        <p:txBody>
          <a:bodyPr/>
          <a:lstStyle/>
          <a:p>
            <a:r>
              <a:rPr lang="zh-TW" altLang="en-US" sz="3600" dirty="0" smtClean="0">
                <a:latin typeface="+mn-ea"/>
              </a:rPr>
              <a:t>二、寓意理解錯誤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1" y="1412776"/>
            <a:ext cx="7905750" cy="44984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3200" dirty="0" smtClean="0">
                <a:latin typeface="+mn-ea"/>
              </a:rPr>
              <a:t>‧</a:t>
            </a:r>
            <a:r>
              <a:rPr lang="zh-TW" altLang="en-US" sz="3200" dirty="0" smtClean="0">
                <a:latin typeface="+mn-ea"/>
              </a:rPr>
              <a:t>良心很重要</a:t>
            </a:r>
            <a:endParaRPr lang="en-US" altLang="zh-TW" sz="32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3200" dirty="0" smtClean="0">
                <a:latin typeface="+mn-ea"/>
              </a:rPr>
              <a:t>‧</a:t>
            </a:r>
            <a:r>
              <a:rPr lang="zh-TW" altLang="en-US" sz="3200" dirty="0" smtClean="0">
                <a:latin typeface="+mn-ea"/>
              </a:rPr>
              <a:t>欺騙、謊言、虛假</a:t>
            </a:r>
            <a:endParaRPr lang="en-US" altLang="zh-TW" sz="32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3200" dirty="0" smtClean="0">
                <a:latin typeface="+mn-ea"/>
              </a:rPr>
              <a:t>‧</a:t>
            </a:r>
            <a:r>
              <a:rPr lang="zh-TW" altLang="en-US" sz="3200" dirty="0" smtClean="0">
                <a:latin typeface="+mn-ea"/>
              </a:rPr>
              <a:t>立場不同</a:t>
            </a:r>
            <a:endParaRPr lang="en-US" altLang="zh-TW" sz="32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3200" dirty="0" smtClean="0">
                <a:latin typeface="+mn-ea"/>
              </a:rPr>
              <a:t>‧</a:t>
            </a:r>
            <a:r>
              <a:rPr lang="zh-TW" altLang="en-US" sz="3200" dirty="0" smtClean="0">
                <a:latin typeface="+mn-ea"/>
              </a:rPr>
              <a:t>從眾</a:t>
            </a:r>
            <a:endParaRPr lang="en-US" altLang="zh-TW" sz="32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3200" dirty="0" smtClean="0">
                <a:latin typeface="+mn-ea"/>
              </a:rPr>
              <a:t>‧</a:t>
            </a:r>
            <a:r>
              <a:rPr lang="zh-TW" altLang="en-US" sz="3200" dirty="0" smtClean="0">
                <a:latin typeface="+mn-ea"/>
              </a:rPr>
              <a:t>不求快</a:t>
            </a:r>
            <a:endParaRPr lang="en-US" altLang="zh-TW" sz="32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3200" dirty="0" smtClean="0">
                <a:latin typeface="+mn-ea"/>
              </a:rPr>
              <a:t>‧</a:t>
            </a:r>
            <a:r>
              <a:rPr lang="zh-TW" altLang="en-US" sz="3200" dirty="0" smtClean="0">
                <a:latin typeface="+mn-ea"/>
              </a:rPr>
              <a:t>如虎添翼</a:t>
            </a:r>
            <a:endParaRPr lang="en-US" altLang="zh-TW" sz="3200" dirty="0">
              <a:latin typeface="+mn-ea"/>
            </a:endParaRPr>
          </a:p>
          <a:p>
            <a:pPr marL="0" indent="0">
              <a:buNone/>
            </a:pPr>
            <a:r>
              <a:rPr lang="en-US" altLang="zh-TW" sz="3200" dirty="0" smtClean="0">
                <a:latin typeface="+mn-ea"/>
              </a:rPr>
              <a:t>‧</a:t>
            </a:r>
            <a:r>
              <a:rPr lang="zh-TW" altLang="en-US" sz="3200" dirty="0" smtClean="0">
                <a:latin typeface="+mn-ea"/>
              </a:rPr>
              <a:t>人不要比較</a:t>
            </a:r>
            <a:endParaRPr lang="en-US" altLang="zh-TW" sz="32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40388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03634"/>
          </a:xfrm>
        </p:spPr>
        <p:txBody>
          <a:bodyPr/>
          <a:lstStyle/>
          <a:p>
            <a:r>
              <a:rPr lang="zh-TW" altLang="en-US" sz="3600" dirty="0" smtClean="0">
                <a:latin typeface="+mn-ea"/>
              </a:rPr>
              <a:t>三、說明淺薄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1196752"/>
            <a:ext cx="7886700" cy="4980211"/>
          </a:xfrm>
        </p:spPr>
        <p:txBody>
          <a:bodyPr/>
          <a:lstStyle/>
          <a:p>
            <a:pPr marL="0" indent="0">
              <a:buNone/>
            </a:pPr>
            <a:r>
              <a:rPr lang="zh-TW" altLang="en-US" sz="3200" dirty="0" smtClean="0">
                <a:solidFill>
                  <a:schemeClr val="tx1"/>
                </a:solidFill>
                <a:latin typeface="新細明體"/>
                <a:ea typeface="新細明體"/>
              </a:rPr>
              <a:t>＊</a:t>
            </a:r>
            <a:r>
              <a:rPr lang="zh-TW" altLang="en-US" sz="3200" dirty="0" smtClean="0">
                <a:solidFill>
                  <a:schemeClr val="tx1"/>
                </a:solidFill>
                <a:latin typeface="+mn-ea"/>
              </a:rPr>
              <a:t>集中於故事情節，無法開展</a:t>
            </a:r>
            <a:endParaRPr lang="en-US" altLang="zh-TW" sz="3200" dirty="0" smtClean="0">
              <a:solidFill>
                <a:schemeClr val="tx1"/>
              </a:solidFill>
              <a:latin typeface="+mn-ea"/>
            </a:endParaRPr>
          </a:p>
          <a:p>
            <a:pPr marL="0" indent="0">
              <a:buNone/>
            </a:pPr>
            <a:r>
              <a:rPr lang="zh-TW" altLang="en-US" sz="3200" dirty="0">
                <a:latin typeface="+mn-ea"/>
              </a:rPr>
              <a:t>例：看了這則寓言，我想到每次假日逛市場，有些店家掛羊頭賣狗肉，把新鮮的蔬菜水果放最上層，卻把品質不好的東西包給顧客，實在糟糕。</a:t>
            </a:r>
            <a:endParaRPr lang="en-US" altLang="zh-TW" sz="3200" dirty="0">
              <a:latin typeface="+mn-ea"/>
            </a:endParaRPr>
          </a:p>
          <a:p>
            <a:pPr marL="0" indent="0">
              <a:buNone/>
            </a:pPr>
            <a:endParaRPr lang="en-US" altLang="zh-TW" sz="3200" dirty="0" smtClean="0">
              <a:solidFill>
                <a:schemeClr val="tx1"/>
              </a:solidFill>
              <a:latin typeface="+mn-ea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60795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03634"/>
          </a:xfrm>
        </p:spPr>
        <p:txBody>
          <a:bodyPr/>
          <a:lstStyle/>
          <a:p>
            <a:r>
              <a:rPr lang="zh-TW" altLang="en-US" sz="3600" dirty="0" smtClean="0">
                <a:latin typeface="+mn-ea"/>
              </a:rPr>
              <a:t>三、說明淺薄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1196752"/>
            <a:ext cx="7886700" cy="49802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200" dirty="0" smtClean="0">
                <a:solidFill>
                  <a:schemeClr val="tx1"/>
                </a:solidFill>
                <a:latin typeface="新細明體"/>
                <a:ea typeface="新細明體"/>
              </a:rPr>
              <a:t>＊</a:t>
            </a:r>
            <a:r>
              <a:rPr lang="zh-TW" altLang="en-US" sz="3200" dirty="0">
                <a:solidFill>
                  <a:schemeClr val="tx1"/>
                </a:solidFill>
                <a:latin typeface="+mn-ea"/>
              </a:rPr>
              <a:t>說明感想</a:t>
            </a:r>
            <a:r>
              <a:rPr lang="zh-TW" altLang="en-US" sz="3200" dirty="0" smtClean="0">
                <a:solidFill>
                  <a:schemeClr val="tx1"/>
                </a:solidFill>
                <a:latin typeface="+mn-ea"/>
              </a:rPr>
              <a:t>僅</a:t>
            </a:r>
            <a:r>
              <a:rPr lang="zh-TW" altLang="en-US" sz="3200" dirty="0">
                <a:solidFill>
                  <a:schemeClr val="tx1"/>
                </a:solidFill>
                <a:latin typeface="+mn-ea"/>
              </a:rPr>
              <a:t>限於</a:t>
            </a:r>
            <a:r>
              <a:rPr lang="zh-TW" altLang="en-US" sz="3200" dirty="0" smtClean="0">
                <a:solidFill>
                  <a:schemeClr val="tx1"/>
                </a:solidFill>
                <a:latin typeface="+mn-ea"/>
              </a:rPr>
              <a:t>生活</a:t>
            </a:r>
            <a:endParaRPr lang="en-US" altLang="zh-TW" sz="3200" dirty="0">
              <a:latin typeface="+mn-ea"/>
            </a:endParaRPr>
          </a:p>
          <a:p>
            <a:pPr marL="0" indent="0">
              <a:buNone/>
            </a:pPr>
            <a:r>
              <a:rPr lang="zh-TW" altLang="en-US" sz="3200" dirty="0">
                <a:latin typeface="+mn-ea"/>
              </a:rPr>
              <a:t>例：因為柑橘的外表鮮明亮麗，但裡面卻乾癟像棉絮，用漂亮的外表去誤導對方，讓對方信以為真，完全就是以貌取人，讓對方覺得你有這個價值。</a:t>
            </a:r>
            <a:endParaRPr lang="en-US" altLang="zh-TW" sz="3200" dirty="0">
              <a:latin typeface="+mn-ea"/>
            </a:endParaRPr>
          </a:p>
          <a:p>
            <a:pPr marL="0" indent="0">
              <a:buNone/>
            </a:pPr>
            <a:endParaRPr lang="en-US" altLang="zh-TW" sz="3200" dirty="0" smtClean="0">
              <a:latin typeface="+mn-ea"/>
            </a:endParaRPr>
          </a:p>
          <a:p>
            <a:pPr marL="0" indent="0">
              <a:buNone/>
            </a:pPr>
            <a:endParaRPr lang="en-US" altLang="zh-TW" sz="3200" dirty="0" smtClean="0">
              <a:solidFill>
                <a:schemeClr val="tx1"/>
              </a:solidFill>
              <a:latin typeface="+mn-ea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37379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03634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latin typeface="+mn-ea"/>
              </a:rPr>
              <a:t>四、缺少例證、</a:t>
            </a:r>
            <a:r>
              <a:rPr lang="zh-TW" altLang="en-US" sz="3600" dirty="0" smtClean="0">
                <a:solidFill>
                  <a:schemeClr val="tx1"/>
                </a:solidFill>
                <a:latin typeface="+mn-ea"/>
              </a:rPr>
              <a:t>例證</a:t>
            </a:r>
            <a:r>
              <a:rPr lang="zh-TW" altLang="en-US" dirty="0">
                <a:solidFill>
                  <a:schemeClr val="tx1"/>
                </a:solidFill>
                <a:latin typeface="+mn-ea"/>
              </a:rPr>
              <a:t>淺薄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1196752"/>
            <a:ext cx="7886700" cy="4980211"/>
          </a:xfrm>
        </p:spPr>
        <p:txBody>
          <a:bodyPr/>
          <a:lstStyle/>
          <a:p>
            <a:pPr marL="0" indent="0">
              <a:buNone/>
            </a:pPr>
            <a:r>
              <a:rPr lang="zh-TW" altLang="en-US" sz="3200" dirty="0" smtClean="0">
                <a:solidFill>
                  <a:schemeClr val="tx1"/>
                </a:solidFill>
                <a:latin typeface="+mn-ea"/>
              </a:rPr>
              <a:t>例：交朋友就是一個很好的例子，大家在交朋友時，可能會用長相判斷一個人，我只會找長得比較帥或漂亮的人當朋友，長得醜就不肯跟他講話，等同學們知道我的心態時，就沒有人想跟我當朋友。</a:t>
            </a:r>
            <a:endParaRPr lang="en-US" altLang="zh-TW" sz="3200" dirty="0" smtClean="0">
              <a:solidFill>
                <a:schemeClr val="tx1"/>
              </a:solidFill>
              <a:latin typeface="+mn-ea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0395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佳作分享</a:t>
            </a:r>
            <a:endParaRPr lang="zh-TW" altLang="en-US" dirty="0"/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3345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404664"/>
            <a:ext cx="7886700" cy="57722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3200" dirty="0" smtClean="0"/>
              <a:t>媒體素養</a:t>
            </a:r>
            <a:endParaRPr lang="en-US" altLang="zh-TW" sz="3200" dirty="0" smtClean="0"/>
          </a:p>
          <a:p>
            <a:pPr marL="0" indent="0">
              <a:buNone/>
            </a:pPr>
            <a:r>
              <a:rPr lang="zh-TW" altLang="en-US" sz="3200" dirty="0"/>
              <a:t> </a:t>
            </a:r>
            <a:r>
              <a:rPr lang="zh-TW" altLang="en-US" sz="3200" dirty="0" smtClean="0"/>
              <a:t>       這個故事告訴我們人往往只看到事物的表面，未深入了解就草草相信眼前的事態。</a:t>
            </a:r>
            <a:endParaRPr lang="en-US" altLang="zh-TW" sz="3200" dirty="0" smtClean="0"/>
          </a:p>
          <a:p>
            <a:pPr marL="0" indent="0">
              <a:buNone/>
            </a:pPr>
            <a:r>
              <a:rPr lang="zh-TW" altLang="en-US" sz="3200" dirty="0"/>
              <a:t> </a:t>
            </a:r>
            <a:r>
              <a:rPr lang="zh-TW" altLang="en-US" sz="3200" dirty="0" smtClean="0"/>
              <a:t>       看完這篇寓言，讓我聯想到台灣的新聞媒體。這些媒體就像是文中</a:t>
            </a:r>
            <a:r>
              <a:rPr lang="zh-TW" altLang="en-US" sz="3200" smtClean="0"/>
              <a:t>的</a:t>
            </a:r>
            <a:r>
              <a:rPr lang="zh-TW" altLang="en-US" sz="3200" smtClean="0"/>
              <a:t>賣柑者</a:t>
            </a:r>
            <a:r>
              <a:rPr lang="zh-TW" altLang="en-US" sz="3200" dirty="0" smtClean="0"/>
              <a:t>，他們藉著聳動的標題吸引民眾的目光，大部分的民眾選擇相信並未進一步了解。而錯誤的媒體報導又引來偏頗的留言，導致難以想像的傷害。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410423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332656"/>
            <a:ext cx="7886700" cy="58443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200" dirty="0" smtClean="0"/>
              <a:t>        有些經紀公司為包裝自家偶像的形象，就向電視台購買新聞以誤導大眾，透過媒體塑造良好形象以賺取利益。就像近日黃子佼事件，媒體新聞將他包裝成好爸爸、好男人，但沒想到他的真面目卻是如此醜陋。就像寓言故事中的柑橘一般，金玉其外敗絮其內。</a:t>
            </a:r>
            <a:endParaRPr lang="en-US" altLang="zh-TW" sz="3200" dirty="0" smtClean="0"/>
          </a:p>
          <a:p>
            <a:pPr marL="0" indent="0">
              <a:buNone/>
            </a:pPr>
            <a:r>
              <a:rPr lang="zh-TW" altLang="en-US" sz="3200" dirty="0"/>
              <a:t> </a:t>
            </a:r>
            <a:r>
              <a:rPr lang="zh-TW" altLang="en-US" sz="3200" dirty="0" smtClean="0"/>
              <a:t>       我認為現今新聞媒體為了賺錢、流量會掩藏事實甚至欺騙大眾，因此我們更要小心看待每件事，以理性的角度看待事情，培養媒體素養。</a:t>
            </a:r>
            <a:endParaRPr lang="en-US" altLang="zh-TW" sz="3200" dirty="0" smtClean="0"/>
          </a:p>
        </p:txBody>
      </p:sp>
    </p:spTree>
    <p:extLst>
      <p:ext uri="{BB962C8B-B14F-4D97-AF65-F5344CB8AC3E}">
        <p14:creationId xmlns:p14="http://schemas.microsoft.com/office/powerpoint/2010/main" val="958290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結論</a:t>
            </a:r>
            <a:endParaRPr lang="zh-TW" altLang="en-US" dirty="0"/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9467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>
          <a:xfrm>
            <a:off x="395536" y="1988840"/>
            <a:ext cx="8458200" cy="1222375"/>
          </a:xfrm>
        </p:spPr>
        <p:txBody>
          <a:bodyPr>
            <a:normAutofit/>
          </a:bodyPr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</a:rPr>
              <a:t>出題靈感</a:t>
            </a:r>
            <a:endParaRPr lang="zh-TW" altLang="en-US" sz="4000" dirty="0">
              <a:solidFill>
                <a:schemeClr val="tx1"/>
              </a:solidFill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539552" y="3501008"/>
            <a:ext cx="8458200" cy="1368152"/>
          </a:xfrm>
        </p:spPr>
        <p:txBody>
          <a:bodyPr>
            <a:normAutofit/>
          </a:bodyPr>
          <a:lstStyle/>
          <a:p>
            <a:pPr algn="ctr"/>
            <a:r>
              <a:rPr lang="en-US" altLang="zh-TW" sz="4000" dirty="0" smtClean="0">
                <a:solidFill>
                  <a:schemeClr val="tx1"/>
                </a:solidFill>
              </a:rPr>
              <a:t>99 </a:t>
            </a:r>
            <a:r>
              <a:rPr lang="zh-TW" altLang="en-US" sz="4000" dirty="0" smtClean="0">
                <a:solidFill>
                  <a:schemeClr val="tx1"/>
                </a:solidFill>
              </a:rPr>
              <a:t>學年度四技二專統一入學測驗國文科加考「寫作測驗」說明</a:t>
            </a:r>
            <a:endParaRPr lang="zh-TW" alt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327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03649" y="620688"/>
            <a:ext cx="7130752" cy="52905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200" dirty="0"/>
              <a:t>一</a:t>
            </a:r>
            <a:r>
              <a:rPr lang="zh-TW" altLang="en-US" sz="3200" dirty="0" smtClean="0"/>
              <a:t>、學生未能耐心閱讀題目</a:t>
            </a:r>
            <a:endParaRPr lang="en-US" altLang="zh-TW" sz="3200" dirty="0" smtClean="0"/>
          </a:p>
          <a:p>
            <a:pPr marL="0" indent="0">
              <a:buNone/>
            </a:pPr>
            <a:r>
              <a:rPr lang="zh-TW" altLang="en-US" sz="3200" dirty="0" smtClean="0"/>
              <a:t>二、學生缺少深度思考能力</a:t>
            </a:r>
            <a:endParaRPr lang="en-US" altLang="zh-TW" sz="3200" dirty="0"/>
          </a:p>
          <a:p>
            <a:pPr marL="0" indent="0">
              <a:buNone/>
            </a:pPr>
            <a:r>
              <a:rPr lang="zh-TW" altLang="en-US" sz="3200" dirty="0"/>
              <a:t>三、學生文字標點運用能力較弱</a:t>
            </a:r>
            <a:endParaRPr lang="en-US" altLang="zh-TW" sz="3200" dirty="0"/>
          </a:p>
          <a:p>
            <a:pPr marL="0" indent="0">
              <a:buNone/>
            </a:pPr>
            <a:r>
              <a:rPr lang="zh-TW" altLang="en-US" sz="3200" dirty="0">
                <a:latin typeface="+mj-ea"/>
              </a:rPr>
              <a:t>四、學生缺少結構</a:t>
            </a:r>
            <a:r>
              <a:rPr lang="zh-TW" altLang="en-US" sz="3200" dirty="0" smtClean="0">
                <a:latin typeface="+mj-ea"/>
              </a:rPr>
              <a:t>概念</a:t>
            </a:r>
            <a:endParaRPr lang="en-US" altLang="zh-TW" sz="3200" dirty="0" smtClean="0">
              <a:latin typeface="+mj-ea"/>
            </a:endParaRPr>
          </a:p>
          <a:p>
            <a:pPr marL="0" indent="0">
              <a:buNone/>
            </a:pPr>
            <a:r>
              <a:rPr lang="zh-TW" altLang="en-US" sz="3200" dirty="0" smtClean="0">
                <a:latin typeface="+mj-ea"/>
              </a:rPr>
              <a:t>五、</a:t>
            </a:r>
            <a:r>
              <a:rPr lang="zh-TW" altLang="en-US" sz="3200" dirty="0">
                <a:solidFill>
                  <a:schemeClr val="tx1"/>
                </a:solidFill>
                <a:latin typeface="新細明體"/>
              </a:rPr>
              <a:t>學生不了解題目與文本的關聯</a:t>
            </a:r>
            <a:endParaRPr lang="zh-TW" altLang="en-US" sz="32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TW" sz="3200" dirty="0">
              <a:latin typeface="+mj-ea"/>
            </a:endParaRPr>
          </a:p>
          <a:p>
            <a:pPr marL="0" indent="0">
              <a:buNone/>
            </a:pPr>
            <a:endParaRPr lang="en-US" altLang="zh-TW" sz="3200" dirty="0" smtClean="0"/>
          </a:p>
        </p:txBody>
      </p:sp>
    </p:spTree>
    <p:extLst>
      <p:ext uri="{BB962C8B-B14F-4D97-AF65-F5344CB8AC3E}">
        <p14:creationId xmlns:p14="http://schemas.microsoft.com/office/powerpoint/2010/main" val="2324904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59375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2800" dirty="0" smtClean="0">
                <a:solidFill>
                  <a:schemeClr val="tx1"/>
                </a:solidFill>
              </a:rPr>
              <a:t>閱讀下列寓言故事，回答框線內的問題。 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TW" altLang="en-US" sz="2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老張賣掉所有的資產，換了一大塊金子，埋在舊牆腳邊的地洞裡，每天都去看它。他的一個工人，注意到他奇異的舉動，便尾隨窺伺，發現金洞的祕密，所以趁著某天夜晚，挖走了那塊金子。隔天，老張發現金洞竟然空了，嚎啕大哭。一位鄰居見他這樣悲傷，問明原故，就告訴老張：「別哭了吧！你只要拿一塊石頭，依舊放在地洞裡，還是可以天天去看它啊！反正金子放在地洞不用，跟沒有也是一樣的。」</a:t>
            </a:r>
            <a:endParaRPr lang="en-US" altLang="zh-TW" sz="28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800" dirty="0" smtClean="0">
                <a:solidFill>
                  <a:schemeClr val="tx1"/>
                </a:solidFill>
              </a:rPr>
              <a:t>請以下列形式，完成一篇文章：</a:t>
            </a:r>
          </a:p>
          <a:p>
            <a:pPr marL="0" indent="0">
              <a:buNone/>
            </a:pPr>
            <a:r>
              <a:rPr lang="zh-TW" altLang="en-US" sz="2800" dirty="0" smtClean="0">
                <a:solidFill>
                  <a:schemeClr val="tx1"/>
                </a:solidFill>
              </a:rPr>
              <a:t>（</a:t>
            </a:r>
            <a:r>
              <a:rPr lang="en-US" altLang="zh-TW" sz="2800" dirty="0" smtClean="0">
                <a:solidFill>
                  <a:schemeClr val="tx1"/>
                </a:solidFill>
              </a:rPr>
              <a:t>1</a:t>
            </a:r>
            <a:r>
              <a:rPr lang="zh-TW" altLang="en-US" sz="2800" dirty="0" smtClean="0">
                <a:solidFill>
                  <a:schemeClr val="tx1"/>
                </a:solidFill>
              </a:rPr>
              <a:t>） 第一段用「這個故事告訴我們：</a:t>
            </a:r>
            <a:r>
              <a:rPr lang="en-US" altLang="zh-TW" sz="2800" dirty="0" smtClean="0">
                <a:solidFill>
                  <a:schemeClr val="tx1"/>
                </a:solidFill>
              </a:rPr>
              <a:t>……</a:t>
            </a:r>
            <a:r>
              <a:rPr lang="zh-TW" altLang="en-US" sz="2800" dirty="0" smtClean="0">
                <a:solidFill>
                  <a:schemeClr val="tx1"/>
                </a:solidFill>
              </a:rPr>
              <a:t>」為開頭，先簡單、扼要的說明你認為這個故事所含藏的寓意。</a:t>
            </a:r>
          </a:p>
          <a:p>
            <a:pPr marL="0" indent="0">
              <a:buNone/>
            </a:pPr>
            <a:r>
              <a:rPr lang="zh-TW" altLang="en-US" sz="2800" dirty="0" smtClean="0">
                <a:solidFill>
                  <a:schemeClr val="tx1"/>
                </a:solidFill>
              </a:rPr>
              <a:t>（</a:t>
            </a:r>
            <a:r>
              <a:rPr lang="en-US" altLang="zh-TW" sz="2800" dirty="0" smtClean="0">
                <a:solidFill>
                  <a:schemeClr val="tx1"/>
                </a:solidFill>
              </a:rPr>
              <a:t>2</a:t>
            </a:r>
            <a:r>
              <a:rPr lang="zh-TW" altLang="en-US" sz="2800" dirty="0" smtClean="0">
                <a:solidFill>
                  <a:schemeClr val="tx1"/>
                </a:solidFill>
              </a:rPr>
              <a:t>） 第二段以後，請繼續就你在第一段所提出的寓意，發表你的感想。</a:t>
            </a:r>
            <a:endParaRPr lang="zh-TW" alt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960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>
          <a:xfrm>
            <a:off x="395536" y="1988840"/>
            <a:ext cx="8458200" cy="1222375"/>
          </a:xfrm>
        </p:spPr>
        <p:txBody>
          <a:bodyPr>
            <a:normAutofit/>
          </a:bodyPr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</a:rPr>
              <a:t>題目</a:t>
            </a:r>
            <a:endParaRPr lang="zh-TW" altLang="en-US" sz="4000" dirty="0">
              <a:solidFill>
                <a:schemeClr val="tx1"/>
              </a:solidFill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338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188640"/>
            <a:ext cx="8496944" cy="59375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3200" dirty="0" smtClean="0">
                <a:latin typeface="+mn-ea"/>
              </a:rPr>
              <a:t>        寓言故事是含有道德教育或者警世智慧的短篇故事，為文學體裁的一種，通常以簡潔有趣的故事呈現，隱含作者對人生的觀察和體驗。請閱讀下列寓言故事，回答框線內的問題。</a:t>
            </a:r>
          </a:p>
          <a:p>
            <a:pPr marL="0" indent="0">
              <a:buNone/>
            </a:pPr>
            <a:r>
              <a:rPr lang="zh-TW" altLang="en-US" sz="3200" dirty="0" smtClean="0">
                <a:latin typeface="+mn-ea"/>
              </a:rPr>
              <a:t>  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杭有賣果者，善藏柑，涉寒暑不潰。出之燁然，玉質而金色。剖其中，乾若敗絮。予怪而問之曰：「若所市於人者，將以實籩豆，奉祭祀，供賓客乎？將衒外以惑愚瞽乎？甚矣哉，欺也！」賣者笑曰：「吾業是有年矣。吾賴是以食吾軀。吾售之，人取之，未聞有言，而獨不足子所乎？世之為欺者不寡矣，而獨我也乎？吾子未之思也。」（節錄自劉基</a:t>
            </a:r>
            <a:r>
              <a: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賣柑者言</a:t>
            </a:r>
            <a:r>
              <a: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pPr marL="0" indent="0">
              <a:buNone/>
            </a:pPr>
            <a:endParaRPr lang="zh-TW" altLang="en-US" sz="32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3022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3200" dirty="0" smtClean="0"/>
              <a:t>語譯：杭州有個賣水果的人，很會貯藏柑橘，即使經過一年也不腐爛。拿出來的柑橘依然鮮亮光澤，質地如玉石，顏色像黃金。可是把柑橘剖開之後，中間乾癟像破敗的棉絮。我覺得很奇怪，就問他說：「你賣給人的東西，是要拿來放在禮盤之中供奉祭祀、招待賓客呢？或是用漂亮的外表迷惑那些像傻子瞎子一樣的人呢？你也太過分了吧，這是欺騙人啊！」賣柑橘的人笑著說：「我從事這行已經有好多年了。我靠它來養活我自己。我賣柑橘，人們買柑橘，從未聽見人家說什麼，為什麼就只有您不滿意呢？世上欺騙人的不少吧，難道只有我一個嗎？先生您沒想過這個問題吧！」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750502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200" dirty="0" smtClean="0">
                <a:solidFill>
                  <a:schemeClr val="tx1"/>
                </a:solidFill>
                <a:latin typeface="+mn-ea"/>
              </a:rPr>
              <a:t>請以下列形式，完成一篇文章：</a:t>
            </a:r>
          </a:p>
          <a:p>
            <a:pPr marL="0" indent="0">
              <a:buNone/>
            </a:pPr>
            <a:r>
              <a:rPr lang="zh-TW" altLang="en-US" sz="3200" dirty="0" smtClean="0">
                <a:solidFill>
                  <a:schemeClr val="tx1"/>
                </a:solidFill>
                <a:latin typeface="+mn-ea"/>
              </a:rPr>
              <a:t>（</a:t>
            </a:r>
            <a:r>
              <a:rPr lang="en-US" altLang="zh-TW" sz="3200" dirty="0" smtClean="0">
                <a:solidFill>
                  <a:schemeClr val="tx1"/>
                </a:solidFill>
                <a:latin typeface="+mn-ea"/>
              </a:rPr>
              <a:t>1</a:t>
            </a:r>
            <a:r>
              <a:rPr lang="zh-TW" altLang="en-US" sz="3200" dirty="0" smtClean="0">
                <a:solidFill>
                  <a:schemeClr val="tx1"/>
                </a:solidFill>
                <a:latin typeface="+mn-ea"/>
              </a:rPr>
              <a:t>）第一段用</a:t>
            </a:r>
            <a:r>
              <a:rPr lang="zh-TW" altLang="en-US" sz="3200" dirty="0" smtClean="0">
                <a:solidFill>
                  <a:srgbClr val="FF0000"/>
                </a:solidFill>
                <a:latin typeface="+mn-ea"/>
              </a:rPr>
              <a:t>「這個故事告訴我們：</a:t>
            </a:r>
            <a:r>
              <a:rPr lang="en-US" altLang="zh-TW" sz="3200" dirty="0" smtClean="0">
                <a:solidFill>
                  <a:srgbClr val="FF0000"/>
                </a:solidFill>
                <a:latin typeface="+mn-ea"/>
              </a:rPr>
              <a:t>……</a:t>
            </a:r>
            <a:r>
              <a:rPr lang="zh-TW" altLang="en-US" sz="3200" dirty="0" smtClean="0">
                <a:solidFill>
                  <a:srgbClr val="FF0000"/>
                </a:solidFill>
                <a:latin typeface="+mn-ea"/>
              </a:rPr>
              <a:t>」為開頭</a:t>
            </a:r>
            <a:r>
              <a:rPr lang="zh-TW" altLang="en-US" sz="3200" dirty="0" smtClean="0">
                <a:solidFill>
                  <a:schemeClr val="tx1"/>
                </a:solidFill>
                <a:latin typeface="+mn-ea"/>
              </a:rPr>
              <a:t>，先簡單、扼要的說明你認為這個故事所含藏的</a:t>
            </a:r>
            <a:r>
              <a:rPr lang="zh-TW" altLang="en-US" sz="3200" dirty="0" smtClean="0">
                <a:solidFill>
                  <a:srgbClr val="FF0000"/>
                </a:solidFill>
                <a:latin typeface="+mn-ea"/>
              </a:rPr>
              <a:t>寓意</a:t>
            </a:r>
            <a:r>
              <a:rPr lang="zh-TW" altLang="en-US" sz="3200" dirty="0" smtClean="0">
                <a:solidFill>
                  <a:schemeClr val="tx1"/>
                </a:solidFill>
                <a:latin typeface="+mn-ea"/>
              </a:rPr>
              <a:t>。</a:t>
            </a:r>
          </a:p>
          <a:p>
            <a:pPr marL="0" indent="0">
              <a:buNone/>
            </a:pPr>
            <a:r>
              <a:rPr lang="zh-TW" altLang="en-US" sz="3200" dirty="0" smtClean="0">
                <a:solidFill>
                  <a:schemeClr val="tx1"/>
                </a:solidFill>
                <a:latin typeface="+mn-ea"/>
              </a:rPr>
              <a:t>（</a:t>
            </a:r>
            <a:r>
              <a:rPr lang="en-US" altLang="zh-TW" sz="3200" dirty="0" smtClean="0">
                <a:solidFill>
                  <a:schemeClr val="tx1"/>
                </a:solidFill>
                <a:latin typeface="+mn-ea"/>
              </a:rPr>
              <a:t>2</a:t>
            </a:r>
            <a:r>
              <a:rPr lang="zh-TW" altLang="en-US" sz="3200" dirty="0" smtClean="0">
                <a:solidFill>
                  <a:schemeClr val="tx1"/>
                </a:solidFill>
                <a:latin typeface="+mn-ea"/>
              </a:rPr>
              <a:t>）第二段以後，請繼續就你在第一段所提出的寓意，發表你的</a:t>
            </a:r>
            <a:r>
              <a:rPr lang="zh-TW" altLang="en-US" sz="3200" dirty="0" smtClean="0">
                <a:solidFill>
                  <a:srgbClr val="FF0000"/>
                </a:solidFill>
                <a:latin typeface="+mn-ea"/>
              </a:rPr>
              <a:t>感想與例證</a:t>
            </a:r>
            <a:r>
              <a:rPr lang="zh-TW" altLang="en-US" sz="3200" dirty="0" smtClean="0">
                <a:solidFill>
                  <a:schemeClr val="tx1"/>
                </a:solidFill>
                <a:latin typeface="+mn-ea"/>
              </a:rPr>
              <a:t>。</a:t>
            </a:r>
          </a:p>
          <a:p>
            <a:pPr marL="0" indent="0">
              <a:buNone/>
            </a:pPr>
            <a:r>
              <a:rPr lang="zh-TW" altLang="en-US" sz="3200" dirty="0" smtClean="0">
                <a:solidFill>
                  <a:schemeClr val="tx1"/>
                </a:solidFill>
                <a:latin typeface="+mn-ea"/>
              </a:rPr>
              <a:t>（</a:t>
            </a:r>
            <a:r>
              <a:rPr lang="en-US" altLang="zh-TW" sz="3200" dirty="0" smtClean="0">
                <a:solidFill>
                  <a:schemeClr val="tx1"/>
                </a:solidFill>
                <a:latin typeface="+mn-ea"/>
              </a:rPr>
              <a:t>3</a:t>
            </a:r>
            <a:r>
              <a:rPr lang="zh-TW" altLang="en-US" sz="3200" dirty="0" smtClean="0">
                <a:solidFill>
                  <a:schemeClr val="tx1"/>
                </a:solidFill>
                <a:latin typeface="+mn-ea"/>
              </a:rPr>
              <a:t>）</a:t>
            </a:r>
            <a:r>
              <a:rPr lang="zh-TW" altLang="en-US" sz="3200" dirty="0" smtClean="0">
                <a:solidFill>
                  <a:srgbClr val="FF0000"/>
                </a:solidFill>
                <a:latin typeface="+mn-ea"/>
              </a:rPr>
              <a:t>題目自訂</a:t>
            </a:r>
            <a:r>
              <a:rPr lang="zh-TW" altLang="en-US" sz="3200" dirty="0" smtClean="0">
                <a:solidFill>
                  <a:schemeClr val="tx1"/>
                </a:solidFill>
                <a:latin typeface="+mn-ea"/>
              </a:rPr>
              <a:t>，文長約</a:t>
            </a:r>
            <a:r>
              <a:rPr lang="zh-TW" altLang="en-US" sz="3200" dirty="0" smtClean="0">
                <a:solidFill>
                  <a:srgbClr val="FF0000"/>
                </a:solidFill>
                <a:latin typeface="+mn-ea"/>
              </a:rPr>
              <a:t>五百字</a:t>
            </a:r>
            <a:r>
              <a:rPr lang="zh-TW" altLang="en-US" sz="3200" dirty="0" smtClean="0">
                <a:solidFill>
                  <a:schemeClr val="tx1"/>
                </a:solidFill>
                <a:latin typeface="+mn-ea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282953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260648"/>
            <a:ext cx="8640960" cy="57722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zh-TW" sz="3000" dirty="0">
                <a:latin typeface="+mn-ea"/>
              </a:rPr>
              <a:t>※寫作建議：</a:t>
            </a:r>
          </a:p>
          <a:p>
            <a:pPr marL="0" indent="0">
              <a:buNone/>
            </a:pPr>
            <a:r>
              <a:rPr lang="zh-TW" altLang="zh-TW" sz="3000" dirty="0">
                <a:latin typeface="+mn-ea"/>
              </a:rPr>
              <a:t>【一】題目：根據寓意、論點、例證訂立題目，題目不宜超過十個字。</a:t>
            </a:r>
          </a:p>
          <a:p>
            <a:pPr marL="0" indent="0">
              <a:buNone/>
            </a:pPr>
            <a:r>
              <a:rPr lang="zh-TW" altLang="zh-TW" sz="3000" dirty="0">
                <a:latin typeface="+mn-ea"/>
              </a:rPr>
              <a:t>【二】內容結構： </a:t>
            </a:r>
          </a:p>
          <a:p>
            <a:pPr marL="0" indent="0">
              <a:buNone/>
            </a:pPr>
            <a:r>
              <a:rPr lang="zh-TW" altLang="zh-TW" sz="3000" dirty="0">
                <a:latin typeface="+mn-ea"/>
              </a:rPr>
              <a:t>第一段：運用題目規定的句型歸納引文中寓言的寓意。</a:t>
            </a:r>
          </a:p>
          <a:p>
            <a:pPr marL="0" indent="0">
              <a:buNone/>
            </a:pPr>
            <a:r>
              <a:rPr lang="zh-TW" altLang="zh-TW" sz="3000" dirty="0">
                <a:latin typeface="+mn-ea"/>
              </a:rPr>
              <a:t>第二段：根據前一段的寓意提出你的想法或立場，並說明理由。</a:t>
            </a:r>
          </a:p>
          <a:p>
            <a:pPr marL="0" indent="0">
              <a:buNone/>
            </a:pPr>
            <a:r>
              <a:rPr lang="zh-TW" altLang="zh-TW" sz="3000" dirty="0">
                <a:latin typeface="+mn-ea"/>
              </a:rPr>
              <a:t>第三段：例舉正面或反面例證論證前一段的論點，可以是言例或事例，可以是自身例證或他人例證。</a:t>
            </a:r>
          </a:p>
          <a:p>
            <a:pPr marL="0" indent="0">
              <a:buNone/>
            </a:pPr>
            <a:r>
              <a:rPr lang="zh-TW" altLang="zh-TW" sz="3000" dirty="0">
                <a:latin typeface="+mn-ea"/>
              </a:rPr>
              <a:t>第四段：總結前文重點，再度強調你的想法或立場。</a:t>
            </a:r>
            <a:endParaRPr lang="zh-TW" altLang="en-US" sz="3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2195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467544" y="2204864"/>
            <a:ext cx="8458200" cy="1222375"/>
          </a:xfrm>
        </p:spPr>
        <p:txBody>
          <a:bodyPr>
            <a:normAutofit/>
          </a:bodyPr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</a:rPr>
              <a:t>批閱結果分享</a:t>
            </a:r>
            <a:endParaRPr lang="zh-TW" altLang="en-US" sz="4000" dirty="0">
              <a:solidFill>
                <a:schemeClr val="tx1"/>
              </a:solidFill>
            </a:endParaRPr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50582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280</TotalTime>
  <Words>1374</Words>
  <Application>Microsoft Office PowerPoint</Application>
  <PresentationFormat>如螢幕大小 (4:3)</PresentationFormat>
  <Paragraphs>73</Paragraphs>
  <Slides>20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20</vt:i4>
      </vt:variant>
    </vt:vector>
  </HeadingPairs>
  <TitlesOfParts>
    <vt:vector size="28" baseType="lpstr">
      <vt:lpstr>微軟正黑體</vt:lpstr>
      <vt:lpstr>新細明體</vt:lpstr>
      <vt:lpstr>標楷體</vt:lpstr>
      <vt:lpstr>Arial</vt:lpstr>
      <vt:lpstr>Calibri</vt:lpstr>
      <vt:lpstr>Century Gothic</vt:lpstr>
      <vt:lpstr>Wingdings 3</vt:lpstr>
      <vt:lpstr>絲縷</vt:lpstr>
      <vt:lpstr>112學年第二學期 第二次高一作文批閱分析</vt:lpstr>
      <vt:lpstr>出題靈感</vt:lpstr>
      <vt:lpstr>PowerPoint 簡報</vt:lpstr>
      <vt:lpstr>題目</vt:lpstr>
      <vt:lpstr>PowerPoint 簡報</vt:lpstr>
      <vt:lpstr>PowerPoint 簡報</vt:lpstr>
      <vt:lpstr>PowerPoint 簡報</vt:lpstr>
      <vt:lpstr>PowerPoint 簡報</vt:lpstr>
      <vt:lpstr>批閱結果分享</vt:lpstr>
      <vt:lpstr>常見狀況</vt:lpstr>
      <vt:lpstr>一、缺少題目、題目失當</vt:lpstr>
      <vt:lpstr>二、寓意理解錯誤</vt:lpstr>
      <vt:lpstr>三、說明淺薄</vt:lpstr>
      <vt:lpstr>三、說明淺薄</vt:lpstr>
      <vt:lpstr>四、缺少例證、例證淺薄</vt:lpstr>
      <vt:lpstr>佳作分享</vt:lpstr>
      <vt:lpstr>PowerPoint 簡報</vt:lpstr>
      <vt:lpstr>PowerPoint 簡報</vt:lpstr>
      <vt:lpstr>結論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106學年第二學期 第二次高一、二作文</dc:title>
  <dc:creator>user</dc:creator>
  <cp:lastModifiedBy>user</cp:lastModifiedBy>
  <cp:revision>72</cp:revision>
  <dcterms:created xsi:type="dcterms:W3CDTF">2018-05-15T09:28:29Z</dcterms:created>
  <dcterms:modified xsi:type="dcterms:W3CDTF">2024-05-23T05:42:03Z</dcterms:modified>
</cp:coreProperties>
</file>