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22" r:id="rId1"/>
  </p:sldMasterIdLst>
  <p:notesMasterIdLst>
    <p:notesMasterId r:id="rId25"/>
  </p:notesMasterIdLst>
  <p:sldIdLst>
    <p:sldId id="256" r:id="rId2"/>
    <p:sldId id="260" r:id="rId3"/>
    <p:sldId id="261" r:id="rId4"/>
    <p:sldId id="258" r:id="rId5"/>
    <p:sldId id="282" r:id="rId6"/>
    <p:sldId id="259" r:id="rId7"/>
    <p:sldId id="296" r:id="rId8"/>
    <p:sldId id="262" r:id="rId9"/>
    <p:sldId id="284" r:id="rId10"/>
    <p:sldId id="285" r:id="rId11"/>
    <p:sldId id="286" r:id="rId12"/>
    <p:sldId id="287" r:id="rId13"/>
    <p:sldId id="306" r:id="rId14"/>
    <p:sldId id="297" r:id="rId15"/>
    <p:sldId id="298" r:id="rId16"/>
    <p:sldId id="299" r:id="rId17"/>
    <p:sldId id="300" r:id="rId18"/>
    <p:sldId id="307" r:id="rId19"/>
    <p:sldId id="302" r:id="rId20"/>
    <p:sldId id="308" r:id="rId21"/>
    <p:sldId id="303" r:id="rId22"/>
    <p:sldId id="304" r:id="rId23"/>
    <p:sldId id="305" r:id="rId24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1704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1EE458D-D411-48AD-A42F-2F40D93B8B45}" type="datetimeFigureOut">
              <a:rPr lang="zh-TW" altLang="en-US" smtClean="0"/>
              <a:t>2024/10/24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A4B4480-4FC1-4FCE-8B60-446368215CC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304091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2416" y="2514601"/>
            <a:ext cx="6600451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2416" y="4777380"/>
            <a:ext cx="6600451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B215D7-5FA1-4A59-A82B-D9E6C2ED8C2A}" type="datetimeFigureOut">
              <a:rPr lang="zh-TW" altLang="en-US" smtClean="0"/>
              <a:t>2024/10/24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Freeform 8"/>
          <p:cNvSpPr/>
          <p:nvPr/>
        </p:nvSpPr>
        <p:spPr bwMode="auto">
          <a:xfrm>
            <a:off x="-31719" y="4321158"/>
            <a:ext cx="1395473" cy="781781"/>
          </a:xfrm>
          <a:custGeom>
            <a:avLst/>
            <a:gdLst/>
            <a:ahLst/>
            <a:cxnLst/>
            <a:rect l="l" t="t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23334" y="4529541"/>
            <a:ext cx="584978" cy="365125"/>
          </a:xfrm>
        </p:spPr>
        <p:txBody>
          <a:bodyPr/>
          <a:lstStyle/>
          <a:p>
            <a:fld id="{9BDBF280-A406-4B9C-A12F-A098902B48E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181760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609600"/>
            <a:ext cx="6591985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B215D7-5FA1-4A59-A82B-D9E6C2ED8C2A}" type="datetimeFigureOut">
              <a:rPr lang="zh-TW" altLang="en-US" smtClean="0"/>
              <a:t>2024/10/24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9BDBF280-A406-4B9C-A12F-A098902B48E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796877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15972" y="3505200"/>
            <a:ext cx="5653888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B215D7-5FA1-4A59-A82B-D9E6C2ED8C2A}" type="datetimeFigureOut">
              <a:rPr lang="zh-TW" altLang="en-US" smtClean="0"/>
              <a:t>2024/10/24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19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9BDBF280-A406-4B9C-A12F-A098902B48E2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4" name="TextBox 13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30582757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438401"/>
            <a:ext cx="6591985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B215D7-5FA1-4A59-A82B-D9E6C2ED8C2A}" type="datetimeFigureOut">
              <a:rPr lang="zh-TW" altLang="en-US" smtClean="0"/>
              <a:t>2024/10/24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9BDBF280-A406-4B9C-A12F-A098902B48E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493868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688292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688292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B215D7-5FA1-4A59-A82B-D9E6C2ED8C2A}" type="datetimeFigureOut">
              <a:rPr lang="zh-TW" altLang="en-US" smtClean="0"/>
              <a:t>2024/10/24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2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9BDBF280-A406-4B9C-A12F-A098902B48E2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1" name="TextBox 10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61659340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6" y="627407"/>
            <a:ext cx="6591984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591985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B215D7-5FA1-4A59-A82B-D9E6C2ED8C2A}" type="datetimeFigureOut">
              <a:rPr lang="zh-TW" altLang="en-US" smtClean="0"/>
              <a:t>2024/10/24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9BDBF280-A406-4B9C-A12F-A098902B48E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4042872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B215D7-5FA1-4A59-A82B-D9E6C2ED8C2A}" type="datetimeFigureOut">
              <a:rPr lang="zh-TW" altLang="en-US" smtClean="0"/>
              <a:t>2024/10/24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BF280-A406-4B9C-A12F-A098902B48E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6238488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8535" y="627406"/>
            <a:ext cx="1656132" cy="5283817"/>
          </a:xfrm>
        </p:spPr>
        <p:txBody>
          <a:bodyPr vert="eaVert" anchor="ctr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42416" y="627406"/>
            <a:ext cx="4716348" cy="5283817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B215D7-5FA1-4A59-A82B-D9E6C2ED8C2A}" type="datetimeFigureOut">
              <a:rPr lang="zh-TW" altLang="en-US" smtClean="0"/>
              <a:t>2024/10/24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BF280-A406-4B9C-A12F-A098902B48E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82426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128089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2133600"/>
            <a:ext cx="6591985" cy="3777622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B215D7-5FA1-4A59-A82B-D9E6C2ED8C2A}" type="datetimeFigureOut">
              <a:rPr lang="zh-TW" altLang="en-US" smtClean="0"/>
              <a:t>2024/10/24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BF280-A406-4B9C-A12F-A098902B48E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50308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074562"/>
            <a:ext cx="6591985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3581400"/>
            <a:ext cx="659198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B215D7-5FA1-4A59-A82B-D9E6C2ED8C2A}" type="datetimeFigureOut">
              <a:rPr lang="zh-TW" altLang="en-US" smtClean="0"/>
              <a:t>2024/10/24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9BDBF280-A406-4B9C-A12F-A098902B48E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371583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2416" y="2136706"/>
            <a:ext cx="3197531" cy="3767397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7307" y="2136706"/>
            <a:ext cx="3197093" cy="3767397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B215D7-5FA1-4A59-A82B-D9E6C2ED8C2A}" type="datetimeFigureOut">
              <a:rPr lang="zh-TW" altLang="en-US" smtClean="0"/>
              <a:t>2024/10/24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9BDBF280-A406-4B9C-A12F-A098902B48E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50682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5352" y="2226626"/>
            <a:ext cx="287459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2415" y="2802888"/>
            <a:ext cx="3197532" cy="3105703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6154" y="2223398"/>
            <a:ext cx="28732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33715" y="2799660"/>
            <a:ext cx="3195680" cy="3105703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B215D7-5FA1-4A59-A82B-D9E6C2ED8C2A}" type="datetimeFigureOut">
              <a:rPr lang="zh-TW" altLang="en-US" smtClean="0"/>
              <a:t>2024/10/24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9BDBF280-A406-4B9C-A12F-A098902B48E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631777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B215D7-5FA1-4A59-A82B-D9E6C2ED8C2A}" type="datetimeFigureOut">
              <a:rPr lang="zh-TW" altLang="en-US" smtClean="0"/>
              <a:t>2024/10/24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BF280-A406-4B9C-A12F-A098902B48E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99039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B215D7-5FA1-4A59-A82B-D9E6C2ED8C2A}" type="datetimeFigureOut">
              <a:rPr lang="zh-TW" altLang="en-US" smtClean="0"/>
              <a:t>2024/10/24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BF280-A406-4B9C-A12F-A098902B48E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76888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46088"/>
            <a:ext cx="2629584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3494" y="446089"/>
            <a:ext cx="3790906" cy="5414963"/>
          </a:xfrm>
        </p:spPr>
        <p:txBody>
          <a:bodyPr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1598613"/>
            <a:ext cx="2629584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B215D7-5FA1-4A59-A82B-D9E6C2ED8C2A}" type="datetimeFigureOut">
              <a:rPr lang="zh-TW" altLang="en-US" smtClean="0"/>
              <a:t>2024/10/24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BF280-A406-4B9C-A12F-A098902B48E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917711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800600"/>
            <a:ext cx="6591985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2415" y="634965"/>
            <a:ext cx="6591985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367338"/>
            <a:ext cx="6591985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B215D7-5FA1-4A59-A82B-D9E6C2ED8C2A}" type="datetimeFigureOut">
              <a:rPr lang="zh-TW" altLang="en-US" smtClean="0"/>
              <a:t>2024/10/24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9BDBF280-A406-4B9C-A12F-A098902B48E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654388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/>
          <p:cNvGrpSpPr/>
          <p:nvPr/>
        </p:nvGrpSpPr>
        <p:grpSpPr>
          <a:xfrm>
            <a:off x="1" y="228600"/>
            <a:ext cx="1981200" cy="6638628"/>
            <a:chOff x="2487613" y="285750"/>
            <a:chExt cx="2428875" cy="5654676"/>
          </a:xfrm>
        </p:grpSpPr>
        <p:sp>
          <p:nvSpPr>
            <p:cNvPr id="37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8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9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0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1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2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3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4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5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6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7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8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49" name="Group 48"/>
          <p:cNvGrpSpPr/>
          <p:nvPr/>
        </p:nvGrpSpPr>
        <p:grpSpPr>
          <a:xfrm>
            <a:off x="20421" y="285"/>
            <a:ext cx="1952272" cy="6852968"/>
            <a:chOff x="6627813" y="195717"/>
            <a:chExt cx="1952625" cy="5678034"/>
          </a:xfrm>
        </p:grpSpPr>
        <p:sp>
          <p:nvSpPr>
            <p:cNvPr id="50" name="Freeform 27"/>
            <p:cNvSpPr/>
            <p:nvPr/>
          </p:nvSpPr>
          <p:spPr bwMode="auto">
            <a:xfrm>
              <a:off x="6627813" y="195717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1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2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3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4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5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6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7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8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9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0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1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62" name="Rectangle 61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2133600"/>
            <a:ext cx="6591985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72400" y="6135089"/>
            <a:ext cx="766380" cy="3701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B215D7-5FA1-4A59-A82B-D9E6C2ED8C2A}" type="datetimeFigureOut">
              <a:rPr lang="zh-TW" altLang="en-US" smtClean="0"/>
              <a:t>2024/10/24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2415" y="6135809"/>
            <a:ext cx="57164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11228" y="787783"/>
            <a:ext cx="58497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9BDBF280-A406-4B9C-A12F-A098902B48E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169312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23" r:id="rId1"/>
    <p:sldLayoutId id="2147483824" r:id="rId2"/>
    <p:sldLayoutId id="2147483825" r:id="rId3"/>
    <p:sldLayoutId id="2147483826" r:id="rId4"/>
    <p:sldLayoutId id="2147483827" r:id="rId5"/>
    <p:sldLayoutId id="2147483828" r:id="rId6"/>
    <p:sldLayoutId id="2147483829" r:id="rId7"/>
    <p:sldLayoutId id="2147483830" r:id="rId8"/>
    <p:sldLayoutId id="2147483831" r:id="rId9"/>
    <p:sldLayoutId id="2147483832" r:id="rId10"/>
    <p:sldLayoutId id="2147483833" r:id="rId11"/>
    <p:sldLayoutId id="2147483834" r:id="rId12"/>
    <p:sldLayoutId id="2147483835" r:id="rId13"/>
    <p:sldLayoutId id="2147483836" r:id="rId14"/>
    <p:sldLayoutId id="2147483837" r:id="rId15"/>
    <p:sldLayoutId id="2147483838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395536" y="1700808"/>
            <a:ext cx="8458200" cy="1222375"/>
          </a:xfrm>
        </p:spPr>
        <p:txBody>
          <a:bodyPr>
            <a:noAutofit/>
          </a:bodyPr>
          <a:lstStyle/>
          <a:p>
            <a:pPr algn="ctr"/>
            <a:r>
              <a:rPr lang="en-US" altLang="zh-TW" sz="4000" dirty="0" smtClean="0">
                <a:solidFill>
                  <a:schemeClr val="tx1"/>
                </a:solidFill>
              </a:rPr>
              <a:t>113</a:t>
            </a:r>
            <a:r>
              <a:rPr lang="zh-TW" altLang="en-US" sz="4000" dirty="0" smtClean="0">
                <a:solidFill>
                  <a:schemeClr val="tx1"/>
                </a:solidFill>
              </a:rPr>
              <a:t>學年第一學期</a:t>
            </a:r>
            <a:br>
              <a:rPr lang="zh-TW" altLang="en-US" sz="4000" dirty="0" smtClean="0">
                <a:solidFill>
                  <a:schemeClr val="tx1"/>
                </a:solidFill>
              </a:rPr>
            </a:br>
            <a:r>
              <a:rPr lang="zh-TW" altLang="en-US" sz="4000" dirty="0" smtClean="0">
                <a:solidFill>
                  <a:schemeClr val="tx1"/>
                </a:solidFill>
              </a:rPr>
              <a:t>第一次高二作文批閱分析</a:t>
            </a:r>
            <a:endParaRPr lang="zh-TW" altLang="en-US" sz="4000" dirty="0">
              <a:solidFill>
                <a:schemeClr val="tx1"/>
              </a:solidFill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ctr"/>
            <a:r>
              <a:rPr lang="zh-TW" altLang="en-US" sz="4000" dirty="0" smtClean="0">
                <a:solidFill>
                  <a:schemeClr val="tx1"/>
                </a:solidFill>
              </a:rPr>
              <a:t>出題者：陳雪君</a:t>
            </a:r>
            <a:endParaRPr lang="zh-TW" altLang="en-US" sz="4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17011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759618"/>
          </a:xfrm>
        </p:spPr>
        <p:txBody>
          <a:bodyPr/>
          <a:lstStyle/>
          <a:p>
            <a:r>
              <a:rPr lang="zh-TW" altLang="en-US" dirty="0" smtClean="0"/>
              <a:t>一、</a:t>
            </a:r>
            <a:r>
              <a:rPr lang="zh-TW" altLang="en-US" dirty="0">
                <a:latin typeface="+mn-ea"/>
              </a:rPr>
              <a:t>多能挑選議題進行說服</a:t>
            </a:r>
            <a:endParaRPr lang="en-US" altLang="zh-TW" dirty="0">
              <a:latin typeface="+mn-ea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899593" y="1340768"/>
            <a:ext cx="7634808" cy="457045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zh-TW" altLang="en-US" sz="3200" dirty="0" smtClean="0">
                <a:latin typeface="+mn-ea"/>
              </a:rPr>
              <a:t>寫給內湖高工的一封信</a:t>
            </a:r>
            <a:endParaRPr lang="en-US" altLang="zh-TW" sz="3200" dirty="0" smtClean="0">
              <a:latin typeface="+mn-ea"/>
            </a:endParaRPr>
          </a:p>
          <a:p>
            <a:pPr marL="0" indent="0">
              <a:buNone/>
            </a:pPr>
            <a:r>
              <a:rPr lang="zh-TW" altLang="en-US" sz="3200" dirty="0" smtClean="0">
                <a:latin typeface="+mn-ea"/>
              </a:rPr>
              <a:t>寫給</a:t>
            </a:r>
            <a:r>
              <a:rPr lang="zh-TW" altLang="en-US" sz="3200" dirty="0">
                <a:latin typeface="+mn-ea"/>
              </a:rPr>
              <a:t>爸媽</a:t>
            </a:r>
            <a:r>
              <a:rPr lang="zh-TW" altLang="en-US" sz="3200" dirty="0" smtClean="0">
                <a:latin typeface="+mn-ea"/>
              </a:rPr>
              <a:t>的</a:t>
            </a:r>
            <a:r>
              <a:rPr lang="zh-TW" altLang="en-US" sz="3200" dirty="0">
                <a:latin typeface="+mn-ea"/>
              </a:rPr>
              <a:t>一封信</a:t>
            </a:r>
            <a:endParaRPr lang="en-US" altLang="zh-TW" sz="3200" dirty="0">
              <a:latin typeface="+mn-ea"/>
            </a:endParaRPr>
          </a:p>
          <a:p>
            <a:pPr marL="0" indent="0">
              <a:buNone/>
            </a:pPr>
            <a:endParaRPr lang="en-US" altLang="zh-TW" sz="3200" dirty="0" smtClean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26850388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38176" y="0"/>
            <a:ext cx="7886700" cy="1335682"/>
          </a:xfrm>
        </p:spPr>
        <p:txBody>
          <a:bodyPr/>
          <a:lstStyle/>
          <a:p>
            <a:r>
              <a:rPr lang="zh-TW" altLang="en-US" sz="3600" dirty="0" smtClean="0">
                <a:latin typeface="+mn-ea"/>
              </a:rPr>
              <a:t>二</a:t>
            </a:r>
            <a:r>
              <a:rPr lang="zh-TW" altLang="en-US" dirty="0">
                <a:latin typeface="+mn-ea"/>
              </a:rPr>
              <a:t>、多運用誘之以利、展現成果策略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643107" y="667841"/>
            <a:ext cx="7905750" cy="4858486"/>
          </a:xfrm>
        </p:spPr>
        <p:txBody>
          <a:bodyPr>
            <a:noAutofit/>
          </a:bodyPr>
          <a:lstStyle/>
          <a:p>
            <a:pPr>
              <a:buFont typeface="Wingdings" panose="05000000000000000000" pitchFamily="2" charset="2"/>
              <a:buChar char="u"/>
            </a:pPr>
            <a:r>
              <a:rPr lang="zh-TW" altLang="en-US" sz="3200" dirty="0">
                <a:latin typeface="+mn-ea"/>
              </a:rPr>
              <a:t>英文</a:t>
            </a:r>
            <a:r>
              <a:rPr lang="zh-TW" altLang="en-US" sz="3200" dirty="0" smtClean="0">
                <a:latin typeface="+mn-ea"/>
              </a:rPr>
              <a:t>是國際通用語言，到哪裡都可以使用。另外，英文的工作機會很多 ，雖然不依定薪水很高，但至少是我喜歡的工作。</a:t>
            </a:r>
            <a:r>
              <a:rPr lang="en-US" altLang="zh-TW" sz="3200" dirty="0" smtClean="0">
                <a:latin typeface="+mn-ea"/>
              </a:rPr>
              <a:t>【</a:t>
            </a:r>
            <a:r>
              <a:rPr lang="zh-TW" altLang="en-US" sz="3200" dirty="0" smtClean="0">
                <a:latin typeface="+mn-ea"/>
              </a:rPr>
              <a:t>應二孝   李律寬</a:t>
            </a:r>
            <a:r>
              <a:rPr lang="en-US" altLang="zh-TW" sz="3200" dirty="0" smtClean="0">
                <a:latin typeface="+mn-ea"/>
              </a:rPr>
              <a:t>】</a:t>
            </a:r>
          </a:p>
          <a:p>
            <a:pPr>
              <a:buFont typeface="Wingdings" panose="05000000000000000000" pitchFamily="2" charset="2"/>
              <a:buChar char="u"/>
            </a:pPr>
            <a:r>
              <a:rPr lang="zh-TW" altLang="en-US" sz="3200" dirty="0">
                <a:latin typeface="+mn-ea"/>
              </a:rPr>
              <a:t>手</a:t>
            </a:r>
            <a:r>
              <a:rPr lang="zh-TW" altLang="en-US" sz="3200" dirty="0" smtClean="0">
                <a:latin typeface="+mn-ea"/>
              </a:rPr>
              <a:t>遊增進大腦的思考力與反應力，這個成效可是大學教授所提出的研究。我玩了這麼多手遊，反應力就變得很好。</a:t>
            </a:r>
            <a:endParaRPr lang="en-US" altLang="zh-TW" sz="3200" dirty="0" smtClean="0">
              <a:latin typeface="+mn-ea"/>
            </a:endParaRPr>
          </a:p>
          <a:p>
            <a:pPr marL="0" indent="0">
              <a:buNone/>
            </a:pPr>
            <a:r>
              <a:rPr lang="en-US" altLang="zh-TW" sz="3200" dirty="0" smtClean="0">
                <a:latin typeface="+mn-ea"/>
              </a:rPr>
              <a:t>【</a:t>
            </a:r>
            <a:r>
              <a:rPr lang="zh-TW" altLang="en-US" sz="3200" dirty="0" smtClean="0">
                <a:latin typeface="+mn-ea"/>
              </a:rPr>
              <a:t>機二</a:t>
            </a:r>
            <a:r>
              <a:rPr lang="zh-TW" altLang="en-US" sz="3200" dirty="0">
                <a:latin typeface="+mn-ea"/>
              </a:rPr>
              <a:t>孝   于建智</a:t>
            </a:r>
            <a:r>
              <a:rPr lang="en-US" altLang="zh-TW" sz="3200" dirty="0" smtClean="0">
                <a:latin typeface="+mn-ea"/>
              </a:rPr>
              <a:t>】</a:t>
            </a:r>
          </a:p>
          <a:p>
            <a:pPr>
              <a:buFont typeface="Wingdings" panose="05000000000000000000" pitchFamily="2" charset="2"/>
              <a:buChar char="u"/>
            </a:pPr>
            <a:r>
              <a:rPr lang="zh-TW" altLang="en-US" sz="3200" dirty="0" smtClean="0">
                <a:latin typeface="+mn-ea"/>
              </a:rPr>
              <a:t>然而選擇高職科系，不僅電機是臺灣產業發展趨勢，也符合我理科較佳的學習優勢。</a:t>
            </a:r>
            <a:endParaRPr lang="en-US" altLang="zh-TW" sz="3200" dirty="0" smtClean="0">
              <a:latin typeface="+mn-ea"/>
            </a:endParaRPr>
          </a:p>
          <a:p>
            <a:pPr marL="0" indent="0">
              <a:buNone/>
            </a:pPr>
            <a:r>
              <a:rPr lang="en-US" altLang="zh-TW" sz="3200" dirty="0">
                <a:latin typeface="+mn-ea"/>
              </a:rPr>
              <a:t>【</a:t>
            </a:r>
            <a:r>
              <a:rPr lang="zh-TW" altLang="en-US" sz="3200" dirty="0">
                <a:latin typeface="+mn-ea"/>
              </a:rPr>
              <a:t>機二孝   林鈺婷</a:t>
            </a:r>
            <a:r>
              <a:rPr lang="en-US" altLang="zh-TW" sz="3200" dirty="0" smtClean="0">
                <a:latin typeface="+mn-ea"/>
              </a:rPr>
              <a:t>】</a:t>
            </a:r>
            <a:endParaRPr lang="en-US" altLang="zh-TW" sz="3200" dirty="0">
              <a:latin typeface="+mn-ea"/>
            </a:endParaRPr>
          </a:p>
          <a:p>
            <a:pPr marL="0" indent="0">
              <a:buNone/>
            </a:pPr>
            <a:endParaRPr lang="en-US" altLang="zh-TW" sz="3200" dirty="0" smtClean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26403888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115617" y="624110"/>
            <a:ext cx="7418784" cy="788666"/>
          </a:xfrm>
        </p:spPr>
        <p:txBody>
          <a:bodyPr/>
          <a:lstStyle/>
          <a:p>
            <a:r>
              <a:rPr lang="zh-TW" altLang="en-US" sz="3600" dirty="0" smtClean="0">
                <a:latin typeface="+mn-ea"/>
              </a:rPr>
              <a:t>三、少數訂出明確實施方法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altLang="zh-TW" sz="3200" dirty="0" smtClean="0">
              <a:solidFill>
                <a:schemeClr val="tx1"/>
              </a:solidFill>
              <a:latin typeface="+mn-ea"/>
            </a:endParaRPr>
          </a:p>
          <a:p>
            <a:endParaRPr lang="zh-TW" altLang="en-US" dirty="0"/>
          </a:p>
        </p:txBody>
      </p:sp>
      <p:sp>
        <p:nvSpPr>
          <p:cNvPr id="4" name="文字方塊 3"/>
          <p:cNvSpPr txBox="1"/>
          <p:nvPr/>
        </p:nvSpPr>
        <p:spPr>
          <a:xfrm>
            <a:off x="683568" y="1484784"/>
            <a:ext cx="8064895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Wingdings" panose="05000000000000000000" pitchFamily="2" charset="2"/>
              <a:buChar char="u"/>
            </a:pPr>
            <a:r>
              <a:rPr lang="zh-TW" altLang="en-US" sz="3200" dirty="0" smtClean="0"/>
              <a:t>我想給予老師幾個建議方法：第一，太吵的同學請她罰站五分鐘，如果再吵就變十分鐘，直到他們安靜下來。第二，上課吵鬧的人罰抄課文五遍。第三，上課吵鬧多次不聽勸告一律記小過或警告。</a:t>
            </a:r>
            <a:endParaRPr lang="en-US" altLang="zh-TW" sz="3200" dirty="0" smtClean="0"/>
          </a:p>
          <a:p>
            <a:r>
              <a:rPr lang="en-US" altLang="zh-TW" sz="3200" dirty="0" smtClean="0"/>
              <a:t>【</a:t>
            </a:r>
            <a:r>
              <a:rPr lang="zh-TW" altLang="en-US" sz="3200" dirty="0" smtClean="0"/>
              <a:t>應二孝  郭姿妤</a:t>
            </a:r>
            <a:r>
              <a:rPr lang="en-US" altLang="zh-TW" sz="3200" dirty="0" smtClean="0"/>
              <a:t>】</a:t>
            </a:r>
          </a:p>
          <a:p>
            <a:endParaRPr lang="en-US" altLang="zh-TW" sz="3200" dirty="0" smtClean="0"/>
          </a:p>
          <a:p>
            <a:pPr marL="571500" indent="-571500">
              <a:buFont typeface="Wingdings" panose="05000000000000000000" pitchFamily="2" charset="2"/>
              <a:buChar char="Ø"/>
            </a:pPr>
            <a:endParaRPr lang="zh-TW" altLang="en-US" sz="3200" dirty="0"/>
          </a:p>
        </p:txBody>
      </p:sp>
    </p:spTree>
    <p:extLst>
      <p:ext uri="{BB962C8B-B14F-4D97-AF65-F5344CB8AC3E}">
        <p14:creationId xmlns:p14="http://schemas.microsoft.com/office/powerpoint/2010/main" val="19607950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115617" y="624110"/>
            <a:ext cx="7418784" cy="788666"/>
          </a:xfrm>
        </p:spPr>
        <p:txBody>
          <a:bodyPr/>
          <a:lstStyle/>
          <a:p>
            <a:r>
              <a:rPr lang="zh-TW" altLang="en-US" sz="3600" dirty="0" smtClean="0">
                <a:latin typeface="+mn-ea"/>
              </a:rPr>
              <a:t>三、少數訂出明確實施方法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altLang="zh-TW" sz="3200" dirty="0" smtClean="0">
              <a:solidFill>
                <a:schemeClr val="tx1"/>
              </a:solidFill>
              <a:latin typeface="+mn-ea"/>
            </a:endParaRPr>
          </a:p>
          <a:p>
            <a:endParaRPr lang="zh-TW" altLang="en-US" dirty="0"/>
          </a:p>
        </p:txBody>
      </p:sp>
      <p:sp>
        <p:nvSpPr>
          <p:cNvPr id="4" name="文字方塊 3"/>
          <p:cNvSpPr txBox="1"/>
          <p:nvPr/>
        </p:nvSpPr>
        <p:spPr>
          <a:xfrm>
            <a:off x="683568" y="1484784"/>
            <a:ext cx="8064895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Wingdings" panose="05000000000000000000" pitchFamily="2" charset="2"/>
              <a:buChar char="u"/>
            </a:pPr>
            <a:r>
              <a:rPr lang="zh-TW" altLang="en-US" sz="3200" dirty="0" smtClean="0"/>
              <a:t>另外</a:t>
            </a:r>
            <a:r>
              <a:rPr lang="zh-TW" altLang="en-US" sz="3200" dirty="0"/>
              <a:t>，除了增加社課時間，我覺得校方可以一學期辦一次社團成果發表會，讓同學有機會證明自己的社團時間的成果，也可以讓同學練習辦活動的能力，這正是</a:t>
            </a:r>
            <a:r>
              <a:rPr lang="en-US" altLang="zh-TW" sz="3200" dirty="0"/>
              <a:t>108</a:t>
            </a:r>
            <a:r>
              <a:rPr lang="zh-TW" altLang="en-US" sz="3200" dirty="0"/>
              <a:t>課綱所強調的多元發展，剛好可以呈現於學習歷程檔案，增加被教授錄取的機會</a:t>
            </a:r>
            <a:r>
              <a:rPr lang="zh-TW" altLang="en-US" sz="3200" dirty="0" smtClean="0"/>
              <a:t>。</a:t>
            </a:r>
            <a:endParaRPr lang="en-US" altLang="zh-TW" sz="3200" dirty="0" smtClean="0"/>
          </a:p>
          <a:p>
            <a:r>
              <a:rPr lang="en-US" altLang="zh-TW" sz="3200" dirty="0" smtClean="0"/>
              <a:t>【</a:t>
            </a:r>
            <a:r>
              <a:rPr lang="zh-TW" altLang="en-US" sz="3200" dirty="0" smtClean="0"/>
              <a:t>應二孝  陳</a:t>
            </a:r>
            <a:r>
              <a:rPr lang="zh-TW" altLang="en-US" sz="3200" dirty="0"/>
              <a:t>榕芊</a:t>
            </a:r>
            <a:r>
              <a:rPr lang="en-US" altLang="zh-TW" sz="3200" dirty="0" smtClean="0"/>
              <a:t>】</a:t>
            </a:r>
            <a:endParaRPr lang="en-US" altLang="zh-TW" sz="3200" dirty="0"/>
          </a:p>
          <a:p>
            <a:pPr marL="457200" indent="-457200">
              <a:buFont typeface="Wingdings" panose="05000000000000000000" pitchFamily="2" charset="2"/>
              <a:buChar char="u"/>
            </a:pPr>
            <a:endParaRPr lang="en-US" altLang="zh-TW" sz="3200" dirty="0" smtClean="0"/>
          </a:p>
          <a:p>
            <a:pPr marL="571500" indent="-571500">
              <a:buFont typeface="Wingdings" panose="05000000000000000000" pitchFamily="2" charset="2"/>
              <a:buChar char="Ø"/>
            </a:pPr>
            <a:endParaRPr lang="zh-TW" altLang="en-US" sz="3200" dirty="0"/>
          </a:p>
        </p:txBody>
      </p:sp>
    </p:spTree>
    <p:extLst>
      <p:ext uri="{BB962C8B-B14F-4D97-AF65-F5344CB8AC3E}">
        <p14:creationId xmlns:p14="http://schemas.microsoft.com/office/powerpoint/2010/main" val="6411534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687610"/>
          </a:xfrm>
        </p:spPr>
        <p:txBody>
          <a:bodyPr>
            <a:normAutofit/>
          </a:bodyPr>
          <a:lstStyle/>
          <a:p>
            <a:pPr algn="ctr"/>
            <a:r>
              <a:rPr lang="zh-TW" altLang="en-US" sz="3200" dirty="0"/>
              <a:t>批閱</a:t>
            </a:r>
            <a:r>
              <a:rPr lang="zh-TW" altLang="en-US" sz="3200" dirty="0" smtClean="0"/>
              <a:t>狀況二</a:t>
            </a:r>
            <a:endParaRPr lang="zh-TW" altLang="en-US" sz="3200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628650" y="1124744"/>
            <a:ext cx="7886700" cy="561662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zh-TW" altLang="en-US" sz="3200" dirty="0">
                <a:latin typeface="+mn-ea"/>
              </a:rPr>
              <a:t>一</a:t>
            </a:r>
            <a:r>
              <a:rPr lang="zh-TW" altLang="en-US" sz="3200" dirty="0" smtClean="0">
                <a:latin typeface="+mn-ea"/>
              </a:rPr>
              <a:t>、無題目、題目失當</a:t>
            </a:r>
            <a:endParaRPr lang="en-US" altLang="zh-TW" sz="3200" dirty="0" smtClean="0">
              <a:latin typeface="+mn-ea"/>
            </a:endParaRPr>
          </a:p>
          <a:p>
            <a:pPr marL="0" indent="0">
              <a:buNone/>
            </a:pPr>
            <a:r>
              <a:rPr lang="zh-TW" altLang="en-US" sz="3200" dirty="0">
                <a:latin typeface="+mn-ea"/>
              </a:rPr>
              <a:t>二</a:t>
            </a:r>
            <a:r>
              <a:rPr lang="zh-TW" altLang="en-US" sz="3200" dirty="0" smtClean="0">
                <a:latin typeface="+mn-ea"/>
              </a:rPr>
              <a:t>、對象為自己或未來自己</a:t>
            </a:r>
            <a:endParaRPr lang="en-US" altLang="zh-TW" sz="3200" dirty="0" smtClean="0">
              <a:latin typeface="+mn-ea"/>
            </a:endParaRPr>
          </a:p>
          <a:p>
            <a:pPr marL="0" indent="0">
              <a:buNone/>
            </a:pPr>
            <a:r>
              <a:rPr lang="zh-TW" altLang="en-US" sz="3200" dirty="0">
                <a:latin typeface="+mn-ea"/>
              </a:rPr>
              <a:t>三</a:t>
            </a:r>
            <a:r>
              <a:rPr lang="zh-TW" altLang="en-US" sz="3200" dirty="0" smtClean="0">
                <a:latin typeface="+mn-ea"/>
              </a:rPr>
              <a:t>、錯寫為記敘文</a:t>
            </a:r>
            <a:endParaRPr lang="en-US" altLang="zh-TW" sz="3200" dirty="0" smtClean="0">
              <a:latin typeface="+mn-ea"/>
            </a:endParaRPr>
          </a:p>
          <a:p>
            <a:pPr marL="0" indent="0">
              <a:buNone/>
            </a:pPr>
            <a:r>
              <a:rPr lang="zh-TW" altLang="en-US" sz="3200" dirty="0">
                <a:latin typeface="+mn-ea"/>
              </a:rPr>
              <a:t>四</a:t>
            </a:r>
            <a:r>
              <a:rPr lang="zh-TW" altLang="en-US" sz="3200" dirty="0" smtClean="0">
                <a:latin typeface="+mn-ea"/>
              </a:rPr>
              <a:t>、人稱錯誤或混亂</a:t>
            </a:r>
            <a:endParaRPr lang="en-US" altLang="zh-TW" sz="3200" dirty="0" smtClean="0">
              <a:latin typeface="+mn-ea"/>
            </a:endParaRPr>
          </a:p>
          <a:p>
            <a:pPr marL="0" indent="0">
              <a:buNone/>
            </a:pPr>
            <a:endParaRPr lang="en-US" altLang="zh-TW" sz="3200" dirty="0" smtClean="0">
              <a:latin typeface="+mn-ea"/>
            </a:endParaRPr>
          </a:p>
          <a:p>
            <a:pPr marL="0" indent="0">
              <a:buNone/>
            </a:pPr>
            <a:endParaRPr lang="zh-TW" altLang="en-US" sz="3200" dirty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34483671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27585" y="624110"/>
            <a:ext cx="7706816" cy="716658"/>
          </a:xfrm>
        </p:spPr>
        <p:txBody>
          <a:bodyPr/>
          <a:lstStyle/>
          <a:p>
            <a:r>
              <a:rPr lang="zh-TW" altLang="en-US" dirty="0">
                <a:latin typeface="+mn-ea"/>
              </a:rPr>
              <a:t>一、無題目、題目</a:t>
            </a:r>
            <a:r>
              <a:rPr lang="zh-TW" altLang="en-US" dirty="0" smtClean="0">
                <a:latin typeface="+mn-ea"/>
              </a:rPr>
              <a:t>失當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899592" y="1556792"/>
            <a:ext cx="7920879" cy="4354430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u"/>
            </a:pPr>
            <a:r>
              <a:rPr lang="zh-TW" altLang="en-US" sz="3600" dirty="0" smtClean="0"/>
              <a:t>寫給</a:t>
            </a:r>
            <a:r>
              <a:rPr lang="en-US" altLang="zh-TW" sz="3600" dirty="0" smtClean="0"/>
              <a:t>OOO</a:t>
            </a:r>
            <a:r>
              <a:rPr lang="zh-TW" altLang="en-US" sz="3600" dirty="0" smtClean="0"/>
              <a:t>的一封信</a:t>
            </a:r>
            <a:endParaRPr lang="en-US" altLang="zh-TW" sz="3600" dirty="0" smtClean="0"/>
          </a:p>
          <a:p>
            <a:pPr>
              <a:buFont typeface="Wingdings" panose="05000000000000000000" pitchFamily="2" charset="2"/>
              <a:buChar char="u"/>
            </a:pPr>
            <a:r>
              <a:rPr lang="zh-TW" altLang="en-US" sz="3600" dirty="0" smtClean="0"/>
              <a:t>如何讓顧客對我的產品有興趣</a:t>
            </a:r>
            <a:endParaRPr lang="en-US" altLang="zh-TW" sz="3600" dirty="0" smtClean="0"/>
          </a:p>
          <a:p>
            <a:pPr>
              <a:buFont typeface="Wingdings" panose="05000000000000000000" pitchFamily="2" charset="2"/>
              <a:buChar char="u"/>
            </a:pPr>
            <a:r>
              <a:rPr lang="zh-TW" altLang="en-US" sz="3600" dirty="0" smtClean="0"/>
              <a:t>利、害、情、理</a:t>
            </a:r>
            <a:endParaRPr lang="en-US" altLang="zh-TW" sz="3600" dirty="0" smtClean="0"/>
          </a:p>
          <a:p>
            <a:pPr>
              <a:buFont typeface="Wingdings" panose="05000000000000000000" pitchFamily="2" charset="2"/>
              <a:buChar char="u"/>
            </a:pPr>
            <a:endParaRPr lang="zh-TW" altLang="en-US" sz="3600" dirty="0"/>
          </a:p>
        </p:txBody>
      </p:sp>
    </p:spTree>
    <p:extLst>
      <p:ext uri="{BB962C8B-B14F-4D97-AF65-F5344CB8AC3E}">
        <p14:creationId xmlns:p14="http://schemas.microsoft.com/office/powerpoint/2010/main" val="257284185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716658"/>
          </a:xfrm>
        </p:spPr>
        <p:txBody>
          <a:bodyPr/>
          <a:lstStyle/>
          <a:p>
            <a:r>
              <a:rPr lang="zh-TW" altLang="en-US" dirty="0">
                <a:latin typeface="+mn-ea"/>
              </a:rPr>
              <a:t>二、對象為自己或未來</a:t>
            </a:r>
            <a:r>
              <a:rPr lang="zh-TW" altLang="en-US" dirty="0" smtClean="0">
                <a:latin typeface="+mn-ea"/>
              </a:rPr>
              <a:t>自己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331641" y="1556792"/>
            <a:ext cx="7202760" cy="4354430"/>
          </a:xfrm>
        </p:spPr>
        <p:txBody>
          <a:bodyPr>
            <a:normAutofit/>
          </a:bodyPr>
          <a:lstStyle/>
          <a:p>
            <a:r>
              <a:rPr lang="zh-TW" altLang="en-US" sz="3200" dirty="0" smtClean="0"/>
              <a:t>寫給自己的</a:t>
            </a:r>
            <a:r>
              <a:rPr lang="zh-TW" altLang="en-US" sz="3200" dirty="0"/>
              <a:t>一封</a:t>
            </a:r>
            <a:r>
              <a:rPr lang="zh-TW" altLang="en-US" sz="3200" dirty="0" smtClean="0"/>
              <a:t>信</a:t>
            </a:r>
            <a:endParaRPr lang="en-US" altLang="zh-TW" sz="3200" dirty="0" smtClean="0"/>
          </a:p>
          <a:p>
            <a:r>
              <a:rPr lang="zh-TW" altLang="en-US" sz="3200" dirty="0" smtClean="0"/>
              <a:t>寫給未來自己的</a:t>
            </a:r>
            <a:r>
              <a:rPr lang="zh-TW" altLang="en-US" sz="3200" dirty="0"/>
              <a:t>一封信</a:t>
            </a:r>
            <a:endParaRPr lang="en-US" altLang="zh-TW" sz="3200" dirty="0"/>
          </a:p>
          <a:p>
            <a:endParaRPr lang="en-US" altLang="zh-TW" sz="3200" dirty="0" smtClean="0"/>
          </a:p>
          <a:p>
            <a:endParaRPr lang="en-US" altLang="zh-TW" sz="3200" dirty="0"/>
          </a:p>
          <a:p>
            <a:endParaRPr lang="zh-TW" altLang="en-US" sz="3200" dirty="0"/>
          </a:p>
        </p:txBody>
      </p:sp>
    </p:spTree>
    <p:extLst>
      <p:ext uri="{BB962C8B-B14F-4D97-AF65-F5344CB8AC3E}">
        <p14:creationId xmlns:p14="http://schemas.microsoft.com/office/powerpoint/2010/main" val="251811786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331641" y="624110"/>
            <a:ext cx="7202760" cy="716658"/>
          </a:xfrm>
        </p:spPr>
        <p:txBody>
          <a:bodyPr/>
          <a:lstStyle/>
          <a:p>
            <a:r>
              <a:rPr lang="zh-TW" altLang="en-US" dirty="0">
                <a:latin typeface="+mn-ea"/>
              </a:rPr>
              <a:t>三、錯寫為</a:t>
            </a:r>
            <a:r>
              <a:rPr lang="zh-TW" altLang="en-US" dirty="0" smtClean="0">
                <a:latin typeface="+mn-ea"/>
              </a:rPr>
              <a:t>記敘文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043609" y="1700808"/>
            <a:ext cx="7490792" cy="4210414"/>
          </a:xfrm>
        </p:spPr>
        <p:txBody>
          <a:bodyPr>
            <a:normAutofit/>
          </a:bodyPr>
          <a:lstStyle/>
          <a:p>
            <a:r>
              <a:rPr lang="zh-TW" altLang="en-US" sz="3200" dirty="0" smtClean="0"/>
              <a:t>隔天我和母親下班回家，趁父親吃飯時和他討論上班的事。一開始父親搖頭拒絕上班，我們開始遊說他：如果你能去這個工作就有周休二日，薪水也比之前高，假日還可以享受天倫之樂。</a:t>
            </a:r>
            <a:endParaRPr lang="en-US" altLang="zh-TW" sz="3200" dirty="0" smtClean="0"/>
          </a:p>
          <a:p>
            <a:pPr marL="0" indent="0">
              <a:buNone/>
            </a:pPr>
            <a:r>
              <a:rPr lang="zh-TW" altLang="en-US" sz="3200" dirty="0" smtClean="0"/>
              <a:t> </a:t>
            </a:r>
            <a:r>
              <a:rPr lang="en-US" altLang="zh-TW" sz="3200" dirty="0" smtClean="0"/>
              <a:t>【</a:t>
            </a:r>
            <a:r>
              <a:rPr lang="zh-TW" altLang="en-US" sz="3200" dirty="0" smtClean="0"/>
              <a:t>應二孝  林佳芸</a:t>
            </a:r>
            <a:r>
              <a:rPr lang="en-US" altLang="zh-TW" sz="3200" dirty="0" smtClean="0"/>
              <a:t>】</a:t>
            </a:r>
            <a:endParaRPr lang="zh-TW" altLang="en-US" sz="3200" dirty="0"/>
          </a:p>
        </p:txBody>
      </p:sp>
    </p:spTree>
    <p:extLst>
      <p:ext uri="{BB962C8B-B14F-4D97-AF65-F5344CB8AC3E}">
        <p14:creationId xmlns:p14="http://schemas.microsoft.com/office/powerpoint/2010/main" val="254594209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331641" y="624110"/>
            <a:ext cx="7202760" cy="716658"/>
          </a:xfrm>
        </p:spPr>
        <p:txBody>
          <a:bodyPr/>
          <a:lstStyle/>
          <a:p>
            <a:r>
              <a:rPr lang="zh-TW" altLang="en-US" dirty="0">
                <a:latin typeface="+mn-ea"/>
              </a:rPr>
              <a:t>三、錯寫為</a:t>
            </a:r>
            <a:r>
              <a:rPr lang="zh-TW" altLang="en-US" dirty="0" smtClean="0">
                <a:latin typeface="+mn-ea"/>
              </a:rPr>
              <a:t>記敘文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043609" y="1700808"/>
            <a:ext cx="7490792" cy="4210414"/>
          </a:xfrm>
        </p:spPr>
        <p:txBody>
          <a:bodyPr>
            <a:normAutofit/>
          </a:bodyPr>
          <a:lstStyle/>
          <a:p>
            <a:r>
              <a:rPr lang="zh-TW" altLang="en-US" sz="3200" dirty="0"/>
              <a:t>第二</a:t>
            </a:r>
            <a:r>
              <a:rPr lang="zh-TW" altLang="en-US" sz="3200" dirty="0" smtClean="0"/>
              <a:t>個例子是關於本人，到國中前我沒有手機和零用錢。升國中那個暑假我苦苦哀求媽媽增加我的零用錢和手機。媽媽說：「可以給你零用錢，但買手機要再考慮。」後來我跟媽媽說每天只用手機兩小時，經過我再三保證媽媽終於答應我。</a:t>
            </a:r>
            <a:endParaRPr lang="en-US" altLang="zh-TW" sz="3200" dirty="0" smtClean="0"/>
          </a:p>
          <a:p>
            <a:pPr marL="0" indent="0">
              <a:buNone/>
            </a:pPr>
            <a:r>
              <a:rPr lang="en-US" altLang="zh-TW" sz="3200" dirty="0" smtClean="0"/>
              <a:t>【</a:t>
            </a:r>
            <a:r>
              <a:rPr lang="zh-TW" altLang="en-US" sz="3200" dirty="0" smtClean="0"/>
              <a:t>應二孝   紀宇睿</a:t>
            </a:r>
            <a:r>
              <a:rPr lang="en-US" altLang="zh-TW" sz="3200" dirty="0" smtClean="0"/>
              <a:t>】</a:t>
            </a:r>
            <a:endParaRPr lang="zh-TW" altLang="en-US" sz="3200" dirty="0"/>
          </a:p>
        </p:txBody>
      </p:sp>
    </p:spTree>
    <p:extLst>
      <p:ext uri="{BB962C8B-B14F-4D97-AF65-F5344CB8AC3E}">
        <p14:creationId xmlns:p14="http://schemas.microsoft.com/office/powerpoint/2010/main" val="200653298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187625" y="624110"/>
            <a:ext cx="7346776" cy="1280890"/>
          </a:xfrm>
        </p:spPr>
        <p:txBody>
          <a:bodyPr/>
          <a:lstStyle/>
          <a:p>
            <a:r>
              <a:rPr lang="zh-TW" altLang="en-US" dirty="0"/>
              <a:t>四、人稱錯誤或混亂</a:t>
            </a:r>
            <a:br>
              <a:rPr lang="zh-TW" altLang="en-US" dirty="0"/>
            </a:b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899593" y="1556792"/>
            <a:ext cx="7634808" cy="4354430"/>
          </a:xfrm>
        </p:spPr>
        <p:txBody>
          <a:bodyPr>
            <a:normAutofit/>
          </a:bodyPr>
          <a:lstStyle/>
          <a:p>
            <a:r>
              <a:rPr lang="zh-TW" altLang="en-US" sz="3200" dirty="0" smtClean="0"/>
              <a:t>我寫這封信給您是想告訴您：不管命運如何安排，我相信結果一定是好的。您不要擔心不要沮喪，我們一直在您身後支持您。</a:t>
            </a:r>
            <a:endParaRPr lang="en-US" altLang="zh-TW" sz="3200" dirty="0" smtClean="0"/>
          </a:p>
          <a:p>
            <a:pPr marL="0" indent="0">
              <a:buNone/>
            </a:pPr>
            <a:r>
              <a:rPr lang="en-US" altLang="zh-TW" sz="3200" dirty="0"/>
              <a:t> </a:t>
            </a:r>
            <a:r>
              <a:rPr lang="en-US" altLang="zh-TW" sz="3200" dirty="0" smtClean="0"/>
              <a:t>  </a:t>
            </a:r>
            <a:r>
              <a:rPr lang="en-US" altLang="zh-TW" sz="3200" dirty="0"/>
              <a:t>【</a:t>
            </a:r>
            <a:r>
              <a:rPr lang="zh-TW" altLang="en-US" sz="3200" dirty="0"/>
              <a:t>應二孝  林佳芸</a:t>
            </a:r>
            <a:r>
              <a:rPr lang="en-US" altLang="zh-TW" sz="3200" dirty="0"/>
              <a:t>】</a:t>
            </a:r>
            <a:endParaRPr lang="zh-TW" altLang="en-US" sz="3200" dirty="0"/>
          </a:p>
          <a:p>
            <a:pPr marL="0" indent="0">
              <a:buNone/>
            </a:pPr>
            <a:endParaRPr lang="zh-TW" altLang="en-US" sz="3200" dirty="0"/>
          </a:p>
        </p:txBody>
      </p:sp>
    </p:spTree>
    <p:extLst>
      <p:ext uri="{BB962C8B-B14F-4D97-AF65-F5344CB8AC3E}">
        <p14:creationId xmlns:p14="http://schemas.microsoft.com/office/powerpoint/2010/main" val="18806825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zh-TW" altLang="en-US" sz="4000" dirty="0" smtClean="0">
                <a:solidFill>
                  <a:schemeClr val="tx1"/>
                </a:solidFill>
              </a:rPr>
              <a:t>出題靈感</a:t>
            </a:r>
            <a:endParaRPr lang="zh-TW" altLang="en-US" sz="4000" dirty="0">
              <a:solidFill>
                <a:schemeClr val="tx1"/>
              </a:solidFill>
            </a:endParaRPr>
          </a:p>
        </p:txBody>
      </p:sp>
      <p:sp>
        <p:nvSpPr>
          <p:cNvPr id="5" name="副標題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zh-TW" sz="4000" dirty="0" smtClean="0">
                <a:solidFill>
                  <a:schemeClr val="tx1"/>
                </a:solidFill>
              </a:rPr>
              <a:t>1.</a:t>
            </a:r>
            <a:r>
              <a:rPr lang="zh-TW" altLang="en-US" sz="4000" dirty="0" smtClean="0">
                <a:solidFill>
                  <a:schemeClr val="tx1"/>
                </a:solidFill>
              </a:rPr>
              <a:t>燭之武退秦師</a:t>
            </a:r>
            <a:endParaRPr lang="en-US" altLang="zh-TW" sz="4000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altLang="zh-TW" sz="4000" dirty="0" smtClean="0">
                <a:solidFill>
                  <a:schemeClr val="tx1"/>
                </a:solidFill>
              </a:rPr>
              <a:t>2.</a:t>
            </a:r>
            <a:r>
              <a:rPr lang="zh-TW" altLang="en-US" sz="4000" dirty="0" smtClean="0">
                <a:solidFill>
                  <a:schemeClr val="tx1"/>
                </a:solidFill>
              </a:rPr>
              <a:t>出</a:t>
            </a:r>
            <a:r>
              <a:rPr lang="zh-TW" altLang="en-US" sz="4000" dirty="0">
                <a:solidFill>
                  <a:schemeClr val="tx1"/>
                </a:solidFill>
              </a:rPr>
              <a:t>師表</a:t>
            </a:r>
          </a:p>
        </p:txBody>
      </p:sp>
    </p:spTree>
    <p:extLst>
      <p:ext uri="{BB962C8B-B14F-4D97-AF65-F5344CB8AC3E}">
        <p14:creationId xmlns:p14="http://schemas.microsoft.com/office/powerpoint/2010/main" val="4393270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187625" y="624110"/>
            <a:ext cx="7346776" cy="1280890"/>
          </a:xfrm>
        </p:spPr>
        <p:txBody>
          <a:bodyPr/>
          <a:lstStyle/>
          <a:p>
            <a:r>
              <a:rPr lang="zh-TW" altLang="en-US" dirty="0"/>
              <a:t>四、人稱錯誤或混亂</a:t>
            </a:r>
            <a:br>
              <a:rPr lang="zh-TW" altLang="en-US" dirty="0"/>
            </a:b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899593" y="1556792"/>
            <a:ext cx="7634808" cy="4354430"/>
          </a:xfrm>
        </p:spPr>
        <p:txBody>
          <a:bodyPr>
            <a:normAutofit/>
          </a:bodyPr>
          <a:lstStyle/>
          <a:p>
            <a:r>
              <a:rPr lang="zh-TW" altLang="en-US" sz="3200" dirty="0" smtClean="0"/>
              <a:t>自從第一次見到</a:t>
            </a:r>
            <a:r>
              <a:rPr lang="zh-TW" altLang="en-US" sz="3200" dirty="0" smtClean="0">
                <a:solidFill>
                  <a:srgbClr val="FF0000"/>
                </a:solidFill>
              </a:rPr>
              <a:t>你</a:t>
            </a:r>
            <a:r>
              <a:rPr lang="zh-TW" altLang="en-US" sz="3200" dirty="0" smtClean="0"/>
              <a:t>，天空瀰漫一股酸臭味，我以為是自己的問題，我仔細一聞，才知道何謂人間霉味。因此，我決定要幫助</a:t>
            </a:r>
            <a:r>
              <a:rPr lang="zh-TW" altLang="en-US" sz="3200" dirty="0" smtClean="0">
                <a:solidFill>
                  <a:srgbClr val="FF0000"/>
                </a:solidFill>
              </a:rPr>
              <a:t>他</a:t>
            </a:r>
            <a:r>
              <a:rPr lang="en-US" altLang="zh-TW" sz="3200" dirty="0" smtClean="0"/>
              <a:t>….</a:t>
            </a:r>
          </a:p>
          <a:p>
            <a:pPr marL="0" indent="0">
              <a:buNone/>
            </a:pPr>
            <a:r>
              <a:rPr lang="zh-TW" altLang="en-US" sz="3200" dirty="0" smtClean="0"/>
              <a:t>  </a:t>
            </a:r>
            <a:r>
              <a:rPr lang="en-US" altLang="zh-TW" sz="3200" dirty="0" smtClean="0"/>
              <a:t>【</a:t>
            </a:r>
            <a:r>
              <a:rPr lang="zh-TW" altLang="en-US" sz="3200" dirty="0" smtClean="0"/>
              <a:t>機二</a:t>
            </a:r>
            <a:r>
              <a:rPr lang="zh-TW" altLang="en-US" sz="3200" dirty="0"/>
              <a:t>孝  蔡承新</a:t>
            </a:r>
            <a:r>
              <a:rPr lang="en-US" altLang="zh-TW" sz="3200" dirty="0" smtClean="0"/>
              <a:t>】</a:t>
            </a:r>
            <a:endParaRPr lang="zh-TW" altLang="en-US" sz="3200" dirty="0"/>
          </a:p>
          <a:p>
            <a:pPr marL="0" indent="0">
              <a:buNone/>
            </a:pPr>
            <a:endParaRPr lang="zh-TW" altLang="en-US" sz="3200" dirty="0"/>
          </a:p>
        </p:txBody>
      </p:sp>
    </p:spTree>
    <p:extLst>
      <p:ext uri="{BB962C8B-B14F-4D97-AF65-F5344CB8AC3E}">
        <p14:creationId xmlns:p14="http://schemas.microsoft.com/office/powerpoint/2010/main" val="127632501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zh-TW" altLang="en-US" dirty="0" smtClean="0"/>
              <a:t>佳作共賞</a:t>
            </a:r>
            <a:endParaRPr lang="zh-TW" altLang="en-US" dirty="0"/>
          </a:p>
        </p:txBody>
      </p:sp>
      <p:sp>
        <p:nvSpPr>
          <p:cNvPr id="5" name="副標題 4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ctr"/>
            <a:r>
              <a:rPr lang="zh-TW" altLang="en-US" sz="2400" dirty="0" smtClean="0">
                <a:solidFill>
                  <a:schemeClr val="tx1"/>
                </a:solidFill>
              </a:rPr>
              <a:t>給內湖高工的一封信</a:t>
            </a:r>
            <a:endParaRPr lang="en-US" altLang="zh-TW" sz="2400" dirty="0" smtClean="0">
              <a:solidFill>
                <a:schemeClr val="tx1"/>
              </a:solidFill>
            </a:endParaRPr>
          </a:p>
          <a:p>
            <a:pPr algn="ctr"/>
            <a:r>
              <a:rPr lang="zh-TW" altLang="en-US" sz="2400" dirty="0" smtClean="0">
                <a:solidFill>
                  <a:schemeClr val="tx1"/>
                </a:solidFill>
              </a:rPr>
              <a:t>應外二孝    陳榕芊</a:t>
            </a:r>
            <a:endParaRPr lang="zh-TW" altLang="en-US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199868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zh-TW" altLang="en-US" dirty="0" smtClean="0"/>
              <a:t>        </a:t>
            </a:r>
            <a:endParaRPr lang="zh-TW" altLang="en-US" dirty="0"/>
          </a:p>
        </p:txBody>
      </p:sp>
      <p:sp>
        <p:nvSpPr>
          <p:cNvPr id="6" name="文字方塊 5"/>
          <p:cNvSpPr txBox="1"/>
          <p:nvPr/>
        </p:nvSpPr>
        <p:spPr>
          <a:xfrm>
            <a:off x="899592" y="620688"/>
            <a:ext cx="7634808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200" dirty="0"/>
              <a:t> </a:t>
            </a:r>
            <a:r>
              <a:rPr lang="zh-TW" altLang="en-US" sz="3200" dirty="0" smtClean="0"/>
              <a:t>       學校期間，我最喜歡的課程是社團課，因為社團可以</a:t>
            </a:r>
            <a:r>
              <a:rPr lang="zh-TW" altLang="en-US" sz="3200" dirty="0"/>
              <a:t>練習</a:t>
            </a:r>
            <a:r>
              <a:rPr lang="zh-TW" altLang="en-US" sz="3200" dirty="0" smtClean="0"/>
              <a:t>我最喜歡的韓國舞蹈，並與不同班級的同學交流。但是，一學期的社團課只有六至八次，實在不足，所以我希望校方可以增加社團課的時間。</a:t>
            </a:r>
            <a:endParaRPr lang="en-US" altLang="zh-TW" sz="3200" dirty="0" smtClean="0"/>
          </a:p>
          <a:p>
            <a:r>
              <a:rPr lang="zh-TW" altLang="en-US" sz="3200" dirty="0" smtClean="0"/>
              <a:t>        每周五下午是</a:t>
            </a:r>
            <a:r>
              <a:rPr lang="zh-TW" altLang="en-US" sz="3200" smtClean="0"/>
              <a:t>社團</a:t>
            </a:r>
            <a:r>
              <a:rPr lang="zh-TW" altLang="en-US" sz="3200" smtClean="0"/>
              <a:t>與週會</a:t>
            </a:r>
            <a:r>
              <a:rPr lang="zh-TW" altLang="en-US" sz="3200" dirty="0" smtClean="0"/>
              <a:t>時間，週會主題大部分的同學都沒興趣，有些同學滑手機或聊天，少部分同學會翹課在校園裡閒晃，不僅浪費時間，還造成秩序與安全問題。反之，社團課時大家專注於自己喜歡的事物，可以發展專長，也不會浪費時間。</a:t>
            </a:r>
            <a:endParaRPr lang="zh-TW" altLang="en-US" sz="3200" dirty="0"/>
          </a:p>
        </p:txBody>
      </p:sp>
    </p:spTree>
    <p:extLst>
      <p:ext uri="{BB962C8B-B14F-4D97-AF65-F5344CB8AC3E}">
        <p14:creationId xmlns:p14="http://schemas.microsoft.com/office/powerpoint/2010/main" val="87611196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zh-TW" altLang="en-US" dirty="0" smtClean="0"/>
              <a:t>        </a:t>
            </a:r>
            <a:endParaRPr lang="zh-TW" altLang="en-US" dirty="0"/>
          </a:p>
        </p:txBody>
      </p:sp>
      <p:sp>
        <p:nvSpPr>
          <p:cNvPr id="6" name="文字方塊 5"/>
          <p:cNvSpPr txBox="1"/>
          <p:nvPr/>
        </p:nvSpPr>
        <p:spPr>
          <a:xfrm>
            <a:off x="899592" y="620688"/>
            <a:ext cx="7634808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200" dirty="0"/>
              <a:t> </a:t>
            </a:r>
            <a:r>
              <a:rPr lang="zh-TW" altLang="en-US" sz="3200" dirty="0" smtClean="0"/>
              <a:t>       另外，除了增加社課時間，我覺得校方可以一學期辦一次社團成果發表會，讓同學有機會證明自己的社團時間的成果，也可以讓同學練習辦活動的能力，這正是</a:t>
            </a:r>
            <a:r>
              <a:rPr lang="en-US" altLang="zh-TW" sz="3200" dirty="0" smtClean="0"/>
              <a:t>108</a:t>
            </a:r>
            <a:r>
              <a:rPr lang="zh-TW" altLang="en-US" sz="3200" dirty="0" smtClean="0"/>
              <a:t>課綱所強調的多元發展，剛好可以呈現於學習歷程檔案，增加被教授錄取的機會。</a:t>
            </a:r>
            <a:endParaRPr lang="en-US" altLang="zh-TW" sz="3200" dirty="0" smtClean="0"/>
          </a:p>
          <a:p>
            <a:r>
              <a:rPr lang="zh-TW" altLang="en-US" sz="3200" dirty="0"/>
              <a:t> </a:t>
            </a:r>
            <a:r>
              <a:rPr lang="zh-TW" altLang="en-US" sz="3200" dirty="0" smtClean="0"/>
              <a:t>     社團課時學生培養才能的重要時間，增加社團時間可以減少秩序與安全問題，</a:t>
            </a:r>
            <a:r>
              <a:rPr lang="zh-TW" altLang="en-US" sz="3200" dirty="0"/>
              <a:t>社團成果發表</a:t>
            </a:r>
            <a:r>
              <a:rPr lang="zh-TW" altLang="en-US" sz="3200" dirty="0" smtClean="0"/>
              <a:t>會更能豐富學習</a:t>
            </a:r>
            <a:r>
              <a:rPr lang="zh-TW" altLang="en-US" sz="3200" dirty="0"/>
              <a:t>歷程檔案</a:t>
            </a:r>
            <a:endParaRPr lang="en-US" altLang="zh-TW" sz="3200" dirty="0"/>
          </a:p>
        </p:txBody>
      </p:sp>
    </p:spTree>
    <p:extLst>
      <p:ext uri="{BB962C8B-B14F-4D97-AF65-F5344CB8AC3E}">
        <p14:creationId xmlns:p14="http://schemas.microsoft.com/office/powerpoint/2010/main" val="41375866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ctrTitle"/>
          </p:nvPr>
        </p:nvSpPr>
        <p:spPr>
          <a:xfrm>
            <a:off x="395536" y="1988840"/>
            <a:ext cx="8458200" cy="1222375"/>
          </a:xfrm>
        </p:spPr>
        <p:txBody>
          <a:bodyPr>
            <a:normAutofit/>
          </a:bodyPr>
          <a:lstStyle/>
          <a:p>
            <a:pPr algn="ctr"/>
            <a:r>
              <a:rPr lang="zh-TW" altLang="en-US" sz="4000" dirty="0" smtClean="0">
                <a:solidFill>
                  <a:schemeClr val="tx1"/>
                </a:solidFill>
              </a:rPr>
              <a:t>題目</a:t>
            </a:r>
            <a:endParaRPr lang="zh-TW" altLang="en-US" sz="4000" dirty="0">
              <a:solidFill>
                <a:schemeClr val="tx1"/>
              </a:solidFill>
            </a:endParaRPr>
          </a:p>
        </p:txBody>
      </p:sp>
      <p:sp>
        <p:nvSpPr>
          <p:cNvPr id="5" name="副標題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433858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23528" y="188640"/>
            <a:ext cx="8496944" cy="5937523"/>
          </a:xfrm>
        </p:spPr>
        <p:txBody>
          <a:bodyPr>
            <a:noAutofit/>
          </a:bodyPr>
          <a:lstStyle/>
          <a:p>
            <a:pPr marL="0" lvl="0" indent="0">
              <a:buNone/>
            </a:pPr>
            <a:r>
              <a:rPr lang="zh-TW" altLang="en-US" sz="3200" dirty="0" smtClean="0"/>
              <a:t>甲：</a:t>
            </a:r>
            <a:r>
              <a:rPr lang="zh-TW" altLang="zh-TW" sz="3200" dirty="0" smtClean="0"/>
              <a:t>如何</a:t>
            </a:r>
            <a:r>
              <a:rPr lang="zh-TW" altLang="zh-TW" sz="3200" dirty="0"/>
              <a:t>讓顧客對你的產品有興趣呢？第一，</a:t>
            </a:r>
            <a:r>
              <a:rPr lang="zh-TW" altLang="zh-TW" sz="3200" b="1" dirty="0">
                <a:solidFill>
                  <a:srgbClr val="FF0000"/>
                </a:solidFill>
              </a:rPr>
              <a:t>誘之以利</a:t>
            </a:r>
            <a:r>
              <a:rPr lang="zh-TW" altLang="zh-TW" sz="3200" dirty="0"/>
              <a:t>。以商品帶來的好處來吸引顧客，同時又要確定這個好處是顧客無法拒絕又完全被吸引。第二，</a:t>
            </a:r>
            <a:r>
              <a:rPr lang="zh-TW" altLang="zh-TW" sz="3200" b="1" dirty="0">
                <a:solidFill>
                  <a:srgbClr val="FF0000"/>
                </a:solidFill>
              </a:rPr>
              <a:t>訴之以理</a:t>
            </a:r>
            <a:r>
              <a:rPr lang="zh-TW" altLang="zh-TW" sz="3200" dirty="0"/>
              <a:t>。商品的好處不會憑空發生，到底這些利益或好處是從哪兒來的，經過哪種設計或計算，雖不一定要鉅細靡遺，卻仍然要有邏輯上的道理。第三，</a:t>
            </a:r>
            <a:r>
              <a:rPr lang="zh-TW" altLang="zh-TW" sz="3200" b="1" dirty="0">
                <a:solidFill>
                  <a:srgbClr val="FF0000"/>
                </a:solidFill>
              </a:rPr>
              <a:t>剖之以害</a:t>
            </a:r>
            <a:r>
              <a:rPr lang="zh-TW" altLang="zh-TW" sz="3200" dirty="0"/>
              <a:t>。商品肯定不會獨家販售，你可以分析同業商品的缺點劣勢，進一步凸顯自家商品的優點優勢，讓顧客不得不選擇你的商品。第四，</a:t>
            </a:r>
            <a:r>
              <a:rPr lang="zh-TW" altLang="zh-TW" sz="3200" b="1" dirty="0">
                <a:solidFill>
                  <a:srgbClr val="FF0000"/>
                </a:solidFill>
              </a:rPr>
              <a:t>動之以情</a:t>
            </a:r>
            <a:r>
              <a:rPr lang="zh-TW" altLang="zh-TW" sz="3200" dirty="0"/>
              <a:t>。你用任何能夠打動顧客內在的購買情緒，並使之立即採取購買行動的過程，就是動之以情。</a:t>
            </a:r>
          </a:p>
          <a:p>
            <a:pPr marL="0" indent="0">
              <a:buNone/>
            </a:pPr>
            <a:endParaRPr lang="zh-TW" altLang="en-US" sz="3200" dirty="0" smtClean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18302237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88640"/>
            <a:ext cx="8229600" cy="5937523"/>
          </a:xfrm>
        </p:spPr>
        <p:txBody>
          <a:bodyPr>
            <a:noAutofit/>
          </a:bodyPr>
          <a:lstStyle/>
          <a:p>
            <a:pPr marL="0" lvl="0" indent="0">
              <a:buNone/>
            </a:pPr>
            <a:r>
              <a:rPr lang="zh-TW" altLang="en-US" sz="3200" dirty="0" smtClean="0">
                <a:latin typeface="新細明體" panose="02020500000000000000" pitchFamily="18" charset="-120"/>
                <a:ea typeface="新細明體" panose="02020500000000000000" pitchFamily="18" charset="-120"/>
              </a:rPr>
              <a:t>乙：</a:t>
            </a:r>
            <a:r>
              <a:rPr lang="zh-TW" altLang="zh-TW" sz="3200" dirty="0">
                <a:latin typeface="新細明體" panose="02020500000000000000" pitchFamily="18" charset="-120"/>
                <a:ea typeface="新細明體" panose="02020500000000000000" pitchFamily="18" charset="-120"/>
              </a:rPr>
              <a:t>說服的「有效方法」有以下三點：第一，</a:t>
            </a:r>
            <a:r>
              <a:rPr lang="zh-TW" altLang="zh-TW" sz="3200" b="1" dirty="0">
                <a:solidFill>
                  <a:srgbClr val="FF0000"/>
                </a:solidFill>
              </a:rPr>
              <a:t>吸引對方注意</a:t>
            </a:r>
            <a:r>
              <a:rPr lang="zh-TW" altLang="zh-TW" sz="3200" dirty="0">
                <a:latin typeface="新細明體" panose="02020500000000000000" pitchFamily="18" charset="-120"/>
                <a:ea typeface="新細明體" panose="02020500000000000000" pitchFamily="18" charset="-120"/>
              </a:rPr>
              <a:t>。說服他人時，可以透過實際的案例、數據，或對方感興趣及喜好的事物，吸引對方的注意力，不會因為感到無聊就直接拒絕你提出的方案。第二，</a:t>
            </a:r>
            <a:r>
              <a:rPr lang="zh-TW" altLang="zh-TW" sz="3200" b="1" dirty="0">
                <a:solidFill>
                  <a:srgbClr val="FF0000"/>
                </a:solidFill>
              </a:rPr>
              <a:t>展示預期成效</a:t>
            </a:r>
            <a:r>
              <a:rPr lang="zh-TW" altLang="zh-TW" sz="3200" dirty="0">
                <a:latin typeface="新細明體" panose="02020500000000000000" pitchFamily="18" charset="-120"/>
                <a:ea typeface="新細明體" panose="02020500000000000000" pitchFamily="18" charset="-120"/>
              </a:rPr>
              <a:t>。除了表達自己的想法外，也應該要明確而直接的告訴對方：接受我的想法，能夠對你產生怎樣的效益。第三，</a:t>
            </a:r>
            <a:r>
              <a:rPr lang="zh-TW" altLang="zh-TW" sz="3200" b="1" dirty="0">
                <a:solidFill>
                  <a:srgbClr val="FF0000"/>
                </a:solidFill>
              </a:rPr>
              <a:t>提出明確的行動方法</a:t>
            </a:r>
            <a:r>
              <a:rPr lang="zh-TW" altLang="zh-TW" sz="3200" dirty="0">
                <a:latin typeface="新細明體" panose="02020500000000000000" pitchFamily="18" charset="-120"/>
                <a:ea typeface="新細明體" panose="02020500000000000000" pitchFamily="18" charset="-120"/>
              </a:rPr>
              <a:t>。若能提出實際的施行方法，讓對方有一套行動方法為依歸，對方也就更能相信你所提出的預期成效。</a:t>
            </a:r>
          </a:p>
          <a:p>
            <a:pPr marL="0" indent="0">
              <a:buNone/>
            </a:pPr>
            <a:endParaRPr lang="zh-TW" altLang="en-US" sz="3200" dirty="0"/>
          </a:p>
        </p:txBody>
      </p:sp>
    </p:spTree>
    <p:extLst>
      <p:ext uri="{BB962C8B-B14F-4D97-AF65-F5344CB8AC3E}">
        <p14:creationId xmlns:p14="http://schemas.microsoft.com/office/powerpoint/2010/main" val="17505021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5793507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zh-TW" altLang="en-US" sz="3200" dirty="0"/>
              <a:t> </a:t>
            </a:r>
            <a:r>
              <a:rPr lang="zh-TW" altLang="en-US" sz="3200" dirty="0" smtClean="0"/>
              <a:t>   </a:t>
            </a:r>
            <a:r>
              <a:rPr lang="zh-TW" altLang="zh-TW" sz="3200" dirty="0" smtClean="0"/>
              <a:t>根據</a:t>
            </a:r>
            <a:r>
              <a:rPr lang="zh-TW" altLang="zh-TW" sz="3200" dirty="0"/>
              <a:t>引文可知，說服，若能運用利害理情建立論點，並結合有效方法，成功的機會就會大大增加。身為高中生的你，是否有想要說服的議題與對象？例如：遊說學校增加社團活動時間，說服父母同意自己就讀有興趣的科系，勸說同學加入社團幹部行列，呼籲政府設置觀光景點遊客上限，建議諸葛亮取代扶不起的阿斗劉禪。</a:t>
            </a:r>
            <a:r>
              <a:rPr lang="zh-TW" altLang="zh-TW" sz="3200" b="1" dirty="0"/>
              <a:t>請以「寫給〇〇〇的一封信」為題，使用甲文中的「利、害、理、情」建立論點，並結合乙文中的「有效方法」，寫作一篇說服他人的文章。文長至少</a:t>
            </a:r>
            <a:r>
              <a:rPr lang="en-US" altLang="zh-TW" sz="3200" b="1" dirty="0"/>
              <a:t>400</a:t>
            </a:r>
            <a:r>
              <a:rPr lang="zh-TW" altLang="zh-TW" sz="3200" b="1" dirty="0"/>
              <a:t>字，不必拘泥於書信格式</a:t>
            </a:r>
            <a:r>
              <a:rPr lang="zh-TW" altLang="zh-TW" sz="3200" b="1" dirty="0" smtClean="0"/>
              <a:t>。</a:t>
            </a:r>
            <a:endParaRPr lang="zh-TW" altLang="zh-TW" sz="3200" dirty="0"/>
          </a:p>
        </p:txBody>
      </p:sp>
    </p:spTree>
    <p:extLst>
      <p:ext uri="{BB962C8B-B14F-4D97-AF65-F5344CB8AC3E}">
        <p14:creationId xmlns:p14="http://schemas.microsoft.com/office/powerpoint/2010/main" val="32829536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34356" y="116632"/>
            <a:ext cx="8784976" cy="5793507"/>
          </a:xfrm>
        </p:spPr>
        <p:txBody>
          <a:bodyPr>
            <a:noAutofit/>
          </a:bodyPr>
          <a:lstStyle/>
          <a:p>
            <a:pPr marL="0" indent="0" hangingPunct="0">
              <a:buNone/>
            </a:pPr>
            <a:r>
              <a:rPr lang="zh-TW" altLang="zh-TW" sz="2400" dirty="0">
                <a:latin typeface="新細明體" panose="02020500000000000000" pitchFamily="18" charset="-120"/>
                <a:ea typeface="新細明體" panose="02020500000000000000" pitchFamily="18" charset="-120"/>
              </a:rPr>
              <a:t>※</a:t>
            </a:r>
            <a:r>
              <a:rPr lang="zh-TW" altLang="zh-TW" sz="2400" b="1" dirty="0">
                <a:latin typeface="新細明體" panose="02020500000000000000" pitchFamily="18" charset="-120"/>
                <a:ea typeface="新細明體" panose="02020500000000000000" pitchFamily="18" charset="-120"/>
              </a:rPr>
              <a:t>寫作引導</a:t>
            </a:r>
            <a:endParaRPr lang="zh-TW" altLang="zh-TW" sz="2400" dirty="0">
              <a:latin typeface="新細明體" panose="02020500000000000000" pitchFamily="18" charset="-120"/>
              <a:ea typeface="新細明體" panose="02020500000000000000" pitchFamily="18" charset="-120"/>
            </a:endParaRPr>
          </a:p>
          <a:p>
            <a:r>
              <a:rPr lang="zh-TW" altLang="zh-TW" sz="2400" dirty="0">
                <a:latin typeface="新細明體" panose="02020500000000000000" pitchFamily="18" charset="-120"/>
                <a:ea typeface="新細明體" panose="02020500000000000000" pitchFamily="18" charset="-120"/>
              </a:rPr>
              <a:t>一、讀懂題目</a:t>
            </a:r>
          </a:p>
          <a:p>
            <a:pPr marL="0" indent="0">
              <a:buNone/>
            </a:pPr>
            <a:r>
              <a:rPr lang="en-US" altLang="zh-TW" sz="2400" dirty="0">
                <a:latin typeface="新細明體" panose="02020500000000000000" pitchFamily="18" charset="-120"/>
                <a:ea typeface="新細明體" panose="02020500000000000000" pitchFamily="18" charset="-120"/>
              </a:rPr>
              <a:t>1.</a:t>
            </a:r>
            <a:r>
              <a:rPr lang="zh-TW" altLang="zh-TW" sz="2400" dirty="0">
                <a:latin typeface="新細明體" panose="02020500000000000000" pitchFamily="18" charset="-120"/>
                <a:ea typeface="新細明體" panose="02020500000000000000" pitchFamily="18" charset="-120"/>
              </a:rPr>
              <a:t>題目中〇〇〇必須自行填寫欲說服的人名</a:t>
            </a:r>
          </a:p>
          <a:p>
            <a:pPr marL="0" indent="0">
              <a:buNone/>
            </a:pPr>
            <a:r>
              <a:rPr lang="en-US" altLang="zh-TW" sz="2400" dirty="0">
                <a:latin typeface="新細明體" panose="02020500000000000000" pitchFamily="18" charset="-120"/>
                <a:ea typeface="新細明體" panose="02020500000000000000" pitchFamily="18" charset="-120"/>
              </a:rPr>
              <a:t>2.</a:t>
            </a:r>
            <a:r>
              <a:rPr lang="zh-TW" altLang="zh-TW" sz="2400" dirty="0">
                <a:latin typeface="新細明體" panose="02020500000000000000" pitchFamily="18" charset="-120"/>
                <a:ea typeface="新細明體" panose="02020500000000000000" pitchFamily="18" charset="-120"/>
              </a:rPr>
              <a:t>使用甲文中的「利、害、理、情」建立論點，並結合乙文中的「有效方法」獲取對方認同</a:t>
            </a:r>
          </a:p>
          <a:p>
            <a:pPr marL="0" indent="0">
              <a:buNone/>
            </a:pPr>
            <a:r>
              <a:rPr lang="en-US" altLang="zh-TW" sz="2400" dirty="0">
                <a:latin typeface="新細明體" panose="02020500000000000000" pitchFamily="18" charset="-120"/>
                <a:ea typeface="新細明體" panose="02020500000000000000" pitchFamily="18" charset="-120"/>
              </a:rPr>
              <a:t>3.</a:t>
            </a:r>
            <a:r>
              <a:rPr lang="zh-TW" altLang="zh-TW" sz="2400" dirty="0">
                <a:latin typeface="新細明體" panose="02020500000000000000" pitchFamily="18" charset="-120"/>
                <a:ea typeface="新細明體" panose="02020500000000000000" pitchFamily="18" charset="-120"/>
              </a:rPr>
              <a:t>文章分四段，文長</a:t>
            </a:r>
            <a:r>
              <a:rPr lang="en-US" altLang="zh-TW" sz="2400" dirty="0">
                <a:latin typeface="新細明體" panose="02020500000000000000" pitchFamily="18" charset="-120"/>
                <a:ea typeface="新細明體" panose="02020500000000000000" pitchFamily="18" charset="-120"/>
              </a:rPr>
              <a:t>400</a:t>
            </a:r>
            <a:r>
              <a:rPr lang="zh-TW" altLang="zh-TW" sz="2400" dirty="0">
                <a:latin typeface="新細明體" panose="02020500000000000000" pitchFamily="18" charset="-120"/>
                <a:ea typeface="新細明體" panose="02020500000000000000" pitchFamily="18" charset="-120"/>
              </a:rPr>
              <a:t>字以上，不必拘泥於書信格式</a:t>
            </a:r>
          </a:p>
          <a:p>
            <a:pPr marL="0" indent="0">
              <a:buNone/>
            </a:pPr>
            <a:r>
              <a:rPr lang="zh-TW" altLang="zh-TW" sz="2400" dirty="0">
                <a:latin typeface="新細明體" panose="02020500000000000000" pitchFamily="18" charset="-120"/>
                <a:ea typeface="新細明體" panose="02020500000000000000" pitchFamily="18" charset="-120"/>
              </a:rPr>
              <a:t>二、結構建議</a:t>
            </a:r>
          </a:p>
          <a:p>
            <a:pPr marL="0" indent="0">
              <a:buNone/>
            </a:pPr>
            <a:r>
              <a:rPr lang="zh-TW" altLang="zh-TW" sz="2400" dirty="0">
                <a:latin typeface="新細明體" panose="02020500000000000000" pitchFamily="18" charset="-120"/>
                <a:ea typeface="新細明體" panose="02020500000000000000" pitchFamily="18" charset="-120"/>
              </a:rPr>
              <a:t>首先，點出自己想要說服對方的議題與原因，以及對方原先的立場。</a:t>
            </a:r>
          </a:p>
          <a:p>
            <a:pPr marL="0" indent="0">
              <a:buNone/>
            </a:pPr>
            <a:r>
              <a:rPr lang="zh-TW" altLang="zh-TW" sz="2400" dirty="0">
                <a:latin typeface="新細明體" panose="02020500000000000000" pitchFamily="18" charset="-120"/>
                <a:ea typeface="新細明體" panose="02020500000000000000" pitchFamily="18" charset="-120"/>
              </a:rPr>
              <a:t>其次，運用誘之以利、訴之以理、剖之以害、動之以情等策略建立自己的論點</a:t>
            </a:r>
          </a:p>
          <a:p>
            <a:pPr marL="0" indent="0">
              <a:buNone/>
            </a:pPr>
            <a:r>
              <a:rPr lang="zh-TW" altLang="zh-TW" sz="2400" dirty="0">
                <a:latin typeface="新細明體" panose="02020500000000000000" pitchFamily="18" charset="-120"/>
                <a:ea typeface="新細明體" panose="02020500000000000000" pitchFamily="18" charset="-120"/>
              </a:rPr>
              <a:t>再次，進一步吸引對方的注意、展示預期成效或提出明確的行動方法</a:t>
            </a:r>
          </a:p>
          <a:p>
            <a:pPr marL="0" indent="0">
              <a:buNone/>
            </a:pPr>
            <a:r>
              <a:rPr lang="zh-TW" altLang="zh-TW" sz="2400" dirty="0">
                <a:latin typeface="新細明體" panose="02020500000000000000" pitchFamily="18" charset="-120"/>
                <a:ea typeface="新細明體" panose="02020500000000000000" pitchFamily="18" charset="-120"/>
              </a:rPr>
              <a:t>最後，總結前三段重點，再度強調自己的論點</a:t>
            </a:r>
          </a:p>
          <a:p>
            <a:pPr marL="0" indent="0">
              <a:buNone/>
            </a:pPr>
            <a:endParaRPr lang="zh-TW" altLang="zh-TW" sz="2800" dirty="0"/>
          </a:p>
        </p:txBody>
      </p:sp>
    </p:spTree>
    <p:extLst>
      <p:ext uri="{BB962C8B-B14F-4D97-AF65-F5344CB8AC3E}">
        <p14:creationId xmlns:p14="http://schemas.microsoft.com/office/powerpoint/2010/main" val="21606840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標題 7"/>
          <p:cNvSpPr>
            <a:spLocks noGrp="1"/>
          </p:cNvSpPr>
          <p:nvPr>
            <p:ph type="ctrTitle"/>
          </p:nvPr>
        </p:nvSpPr>
        <p:spPr>
          <a:xfrm>
            <a:off x="467544" y="2204864"/>
            <a:ext cx="8458200" cy="1222375"/>
          </a:xfrm>
        </p:spPr>
        <p:txBody>
          <a:bodyPr>
            <a:normAutofit/>
          </a:bodyPr>
          <a:lstStyle/>
          <a:p>
            <a:pPr algn="ctr"/>
            <a:r>
              <a:rPr lang="zh-TW" altLang="en-US" sz="4000" dirty="0" smtClean="0">
                <a:solidFill>
                  <a:schemeClr val="tx1"/>
                </a:solidFill>
              </a:rPr>
              <a:t>批閱結果分享</a:t>
            </a:r>
            <a:endParaRPr lang="zh-TW" altLang="en-US" sz="4000" dirty="0">
              <a:solidFill>
                <a:schemeClr val="tx1"/>
              </a:solidFill>
            </a:endParaRPr>
          </a:p>
        </p:txBody>
      </p:sp>
      <p:sp>
        <p:nvSpPr>
          <p:cNvPr id="9" name="副標題 8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1505829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687610"/>
          </a:xfrm>
        </p:spPr>
        <p:txBody>
          <a:bodyPr>
            <a:normAutofit/>
          </a:bodyPr>
          <a:lstStyle/>
          <a:p>
            <a:pPr algn="ctr"/>
            <a:r>
              <a:rPr lang="zh-TW" altLang="en-US" sz="3200" dirty="0"/>
              <a:t>批閱</a:t>
            </a:r>
            <a:r>
              <a:rPr lang="zh-TW" altLang="en-US" sz="3200" dirty="0" smtClean="0"/>
              <a:t>狀況一</a:t>
            </a:r>
            <a:endParaRPr lang="zh-TW" altLang="en-US" sz="3200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628650" y="1124744"/>
            <a:ext cx="7886700" cy="561662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zh-TW" altLang="en-US" sz="3200" dirty="0" smtClean="0">
                <a:latin typeface="+mn-ea"/>
              </a:rPr>
              <a:t>一、空白卷</a:t>
            </a:r>
            <a:r>
              <a:rPr lang="zh-TW" altLang="en-US" sz="3200" dirty="0">
                <a:latin typeface="+mn-ea"/>
              </a:rPr>
              <a:t>狀況</a:t>
            </a:r>
            <a:endParaRPr lang="en-US" altLang="zh-TW" sz="3200" dirty="0" smtClean="0">
              <a:latin typeface="+mn-ea"/>
            </a:endParaRPr>
          </a:p>
          <a:p>
            <a:pPr marL="0" indent="0">
              <a:buNone/>
            </a:pPr>
            <a:r>
              <a:rPr lang="zh-TW" altLang="en-US" sz="3200" dirty="0" smtClean="0">
                <a:latin typeface="+mn-ea"/>
              </a:rPr>
              <a:t>電機：</a:t>
            </a:r>
            <a:r>
              <a:rPr lang="en-US" altLang="zh-TW" sz="3200" dirty="0" smtClean="0">
                <a:latin typeface="+mn-ea"/>
              </a:rPr>
              <a:t>4/33</a:t>
            </a:r>
          </a:p>
          <a:p>
            <a:pPr marL="0" indent="0">
              <a:buNone/>
            </a:pPr>
            <a:r>
              <a:rPr lang="zh-TW" altLang="en-US" sz="3200" dirty="0" smtClean="0">
                <a:latin typeface="+mn-ea"/>
              </a:rPr>
              <a:t>資訊：</a:t>
            </a:r>
            <a:r>
              <a:rPr lang="en-US" altLang="zh-TW" sz="3200" dirty="0" smtClean="0">
                <a:latin typeface="+mn-ea"/>
              </a:rPr>
              <a:t>5/32</a:t>
            </a:r>
          </a:p>
          <a:p>
            <a:pPr marL="0" indent="0">
              <a:buNone/>
            </a:pPr>
            <a:r>
              <a:rPr lang="zh-TW" altLang="en-US" sz="3200" dirty="0" smtClean="0">
                <a:latin typeface="+mn-ea"/>
              </a:rPr>
              <a:t>應外：</a:t>
            </a:r>
            <a:r>
              <a:rPr lang="en-US" altLang="zh-TW" sz="3200" dirty="0" smtClean="0">
                <a:latin typeface="+mn-ea"/>
              </a:rPr>
              <a:t>1/27</a:t>
            </a:r>
          </a:p>
          <a:p>
            <a:pPr marL="0" indent="0">
              <a:buNone/>
            </a:pPr>
            <a:r>
              <a:rPr lang="zh-TW" altLang="en-US" sz="3200" dirty="0" smtClean="0">
                <a:latin typeface="+mn-ea"/>
              </a:rPr>
              <a:t>二、多能挑選議題進行說服</a:t>
            </a:r>
            <a:endParaRPr lang="en-US" altLang="zh-TW" sz="3200" dirty="0" smtClean="0">
              <a:latin typeface="+mn-ea"/>
            </a:endParaRPr>
          </a:p>
          <a:p>
            <a:pPr marL="0" indent="0">
              <a:buNone/>
            </a:pPr>
            <a:r>
              <a:rPr lang="zh-TW" altLang="en-US" sz="3200" dirty="0" smtClean="0">
                <a:latin typeface="+mn-ea"/>
              </a:rPr>
              <a:t>三、字數大多能達</a:t>
            </a:r>
            <a:r>
              <a:rPr lang="en-US" altLang="zh-TW" sz="3200" dirty="0" smtClean="0">
                <a:latin typeface="+mn-ea"/>
              </a:rPr>
              <a:t>400</a:t>
            </a:r>
            <a:r>
              <a:rPr lang="zh-TW" altLang="en-US" sz="3200" dirty="0" smtClean="0">
                <a:latin typeface="+mn-ea"/>
              </a:rPr>
              <a:t>字</a:t>
            </a:r>
            <a:endParaRPr lang="en-US" altLang="zh-TW" sz="3200" dirty="0" smtClean="0">
              <a:latin typeface="+mn-ea"/>
            </a:endParaRPr>
          </a:p>
          <a:p>
            <a:pPr marL="0" indent="0">
              <a:buNone/>
            </a:pPr>
            <a:r>
              <a:rPr lang="zh-TW" altLang="en-US" sz="3200" dirty="0" smtClean="0">
                <a:latin typeface="+mn-ea"/>
              </a:rPr>
              <a:t>四、多運用誘之以利、展現成果策略</a:t>
            </a:r>
            <a:endParaRPr lang="en-US" altLang="zh-TW" sz="3200" dirty="0" smtClean="0">
              <a:latin typeface="+mn-ea"/>
            </a:endParaRPr>
          </a:p>
          <a:p>
            <a:pPr marL="0" indent="0">
              <a:buNone/>
            </a:pPr>
            <a:r>
              <a:rPr lang="zh-TW" altLang="en-US" sz="3200" dirty="0" smtClean="0">
                <a:latin typeface="+mn-ea"/>
              </a:rPr>
              <a:t>五、</a:t>
            </a:r>
            <a:r>
              <a:rPr lang="zh-TW" altLang="en-US" sz="3200" dirty="0">
                <a:latin typeface="+mn-ea"/>
              </a:rPr>
              <a:t>少數訂出明確實施方法</a:t>
            </a:r>
            <a:endParaRPr lang="en-US" altLang="zh-TW" sz="3200" dirty="0" smtClean="0">
              <a:latin typeface="+mn-ea"/>
            </a:endParaRPr>
          </a:p>
          <a:p>
            <a:pPr marL="0" indent="0">
              <a:buNone/>
            </a:pPr>
            <a:endParaRPr lang="en-US" altLang="zh-TW" sz="3200" dirty="0" smtClean="0">
              <a:latin typeface="+mn-ea"/>
            </a:endParaRPr>
          </a:p>
          <a:p>
            <a:pPr marL="0" indent="0">
              <a:buNone/>
            </a:pPr>
            <a:endParaRPr lang="zh-TW" altLang="en-US" sz="3200" dirty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26439663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絲縷">
  <a:themeElements>
    <a:clrScheme name="絲縷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絲縷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絲縷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423</TotalTime>
  <Words>1555</Words>
  <Application>Microsoft Office PowerPoint</Application>
  <PresentationFormat>如螢幕大小 (4:3)</PresentationFormat>
  <Paragraphs>78</Paragraphs>
  <Slides>23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23</vt:i4>
      </vt:variant>
    </vt:vector>
  </HeadingPairs>
  <TitlesOfParts>
    <vt:vector size="31" baseType="lpstr">
      <vt:lpstr>微軟正黑體</vt:lpstr>
      <vt:lpstr>新細明體</vt:lpstr>
      <vt:lpstr>Arial</vt:lpstr>
      <vt:lpstr>Calibri</vt:lpstr>
      <vt:lpstr>Century Gothic</vt:lpstr>
      <vt:lpstr>Wingdings</vt:lpstr>
      <vt:lpstr>Wingdings 3</vt:lpstr>
      <vt:lpstr>絲縷</vt:lpstr>
      <vt:lpstr>113學年第一學期 第一次高二作文批閱分析</vt:lpstr>
      <vt:lpstr>出題靈感</vt:lpstr>
      <vt:lpstr>題目</vt:lpstr>
      <vt:lpstr>PowerPoint 簡報</vt:lpstr>
      <vt:lpstr>PowerPoint 簡報</vt:lpstr>
      <vt:lpstr>PowerPoint 簡報</vt:lpstr>
      <vt:lpstr>PowerPoint 簡報</vt:lpstr>
      <vt:lpstr>批閱結果分享</vt:lpstr>
      <vt:lpstr>批閱狀況一</vt:lpstr>
      <vt:lpstr>一、多能挑選議題進行說服</vt:lpstr>
      <vt:lpstr>二、多運用誘之以利、展現成果策略</vt:lpstr>
      <vt:lpstr>三、少數訂出明確實施方法</vt:lpstr>
      <vt:lpstr>三、少數訂出明確實施方法</vt:lpstr>
      <vt:lpstr>批閱狀況二</vt:lpstr>
      <vt:lpstr>一、無題目、題目失當</vt:lpstr>
      <vt:lpstr>二、對象為自己或未來自己</vt:lpstr>
      <vt:lpstr>三、錯寫為記敘文</vt:lpstr>
      <vt:lpstr>三、錯寫為記敘文</vt:lpstr>
      <vt:lpstr>四、人稱錯誤或混亂 </vt:lpstr>
      <vt:lpstr>四、人稱錯誤或混亂 </vt:lpstr>
      <vt:lpstr>佳作共賞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106學年第二學期 第二次高一、二作文</dc:title>
  <dc:creator>user</dc:creator>
  <cp:lastModifiedBy>user</cp:lastModifiedBy>
  <cp:revision>107</cp:revision>
  <dcterms:created xsi:type="dcterms:W3CDTF">2018-05-15T09:28:29Z</dcterms:created>
  <dcterms:modified xsi:type="dcterms:W3CDTF">2024-10-24T08:14:36Z</dcterms:modified>
</cp:coreProperties>
</file>