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83" r:id="rId3"/>
    <p:sldId id="305" r:id="rId4"/>
    <p:sldId id="306" r:id="rId5"/>
    <p:sldId id="275" r:id="rId6"/>
    <p:sldId id="296" r:id="rId7"/>
    <p:sldId id="297" r:id="rId8"/>
    <p:sldId id="298" r:id="rId9"/>
    <p:sldId id="290" r:id="rId10"/>
    <p:sldId id="291" r:id="rId11"/>
    <p:sldId id="300" r:id="rId12"/>
    <p:sldId id="303" r:id="rId13"/>
    <p:sldId id="304" r:id="rId14"/>
    <p:sldId id="295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36852"/>
    <a:srgbClr val="EABB40"/>
    <a:srgbClr val="656A56"/>
    <a:srgbClr val="B0C0B9"/>
    <a:srgbClr val="8BA399"/>
    <a:srgbClr val="EFEFEF"/>
    <a:srgbClr val="353638"/>
    <a:srgbClr val="76838B"/>
    <a:srgbClr val="FBE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16" autoAdjust="0"/>
  </p:normalViewPr>
  <p:slideViewPr>
    <p:cSldViewPr snapToGrid="0">
      <p:cViewPr varScale="1">
        <p:scale>
          <a:sx n="105" d="100"/>
          <a:sy n="105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3B5F6C-7147-4370-8AA3-64F41DDFD9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30640-1F0F-4FD2-8E0F-D61F3EB9CF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76A23-F64E-410E-9933-5CF80C92A90C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83D6D-9183-40AA-8D07-E195A3312C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B6699-E673-4492-8D3D-8CF2AFF95C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317EE-0622-4866-8D18-25CE03D275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8886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E8909-E5A9-4597-8B2B-4FE5570D75EB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C75A8-F08B-4865-8B51-4C323A3291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447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C75A8-F08B-4865-8B51-4C323A3291A9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957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C75A8-F08B-4865-8B51-4C323A3291A9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957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1F969-6E0E-4CE4-8D83-FB7E1E36943B}"/>
              </a:ext>
            </a:extLst>
          </p:cNvPr>
          <p:cNvSpPr/>
          <p:nvPr userDrawn="1"/>
        </p:nvSpPr>
        <p:spPr>
          <a:xfrm>
            <a:off x="2986617" y="1583266"/>
            <a:ext cx="3886200" cy="4360334"/>
          </a:xfrm>
          <a:prstGeom prst="rect">
            <a:avLst/>
          </a:prstGeom>
          <a:solidFill>
            <a:srgbClr val="EFE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A5C42-8660-4144-90F8-83E42246A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6062" y="2218764"/>
            <a:ext cx="4492788" cy="3004741"/>
          </a:xfrm>
          <a:noFill/>
          <a:ln w="76200">
            <a:noFill/>
          </a:ln>
        </p:spPr>
        <p:txBody>
          <a:bodyPr anchor="ctr">
            <a:noAutofit/>
          </a:bodyPr>
          <a:lstStyle>
            <a:lvl1pPr algn="l">
              <a:defRPr sz="7200">
                <a:solidFill>
                  <a:srgbClr val="353638"/>
                </a:solidFill>
                <a:latin typeface="+mj-lt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84757-0A31-42A4-8AF4-E9682F7256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04084" y="5490105"/>
            <a:ext cx="3549716" cy="453495"/>
          </a:xfrm>
        </p:spPr>
        <p:txBody>
          <a:bodyPr/>
          <a:lstStyle>
            <a:lvl1pPr marL="0" indent="0" algn="ctr">
              <a:buNone/>
              <a:defRPr sz="2400" i="0">
                <a:solidFill>
                  <a:srgbClr val="EFEFE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AE704-8736-43EB-B790-0237AE0C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FEFEF"/>
                </a:solidFill>
                <a:latin typeface="Playfair Display" panose="00000500000000000000" pitchFamily="2" charset="0"/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2D268-297F-4761-8EF4-DC6A0F98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FEFEF"/>
                </a:solidFill>
                <a:latin typeface="Playfair Display" panose="00000500000000000000" pitchFamily="2" charset="0"/>
              </a:defRPr>
            </a:lvl1pPr>
          </a:lstStyle>
          <a:p>
            <a:endParaRPr lang="en-ID" dirty="0">
              <a:solidFill>
                <a:srgbClr val="EFEFE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180F5-C3D6-4504-BDF3-1BCE2F53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E7881-E5A5-46DB-B675-AAD88C9E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3950" y="0"/>
            <a:ext cx="3514725" cy="475297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94618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FE64FAC-5479-4CDF-B93C-E8CE0D555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727" y="0"/>
            <a:ext cx="4915811" cy="68580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6368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E6F3B9-B2F0-4936-A941-345015BC3560}"/>
              </a:ext>
            </a:extLst>
          </p:cNvPr>
          <p:cNvSpPr/>
          <p:nvPr userDrawn="1"/>
        </p:nvSpPr>
        <p:spPr>
          <a:xfrm>
            <a:off x="4910085" y="0"/>
            <a:ext cx="7281915" cy="6857999"/>
          </a:xfrm>
          <a:prstGeom prst="rect">
            <a:avLst/>
          </a:prstGeom>
          <a:solidFill>
            <a:srgbClr val="76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50614-111B-481D-B661-7F1BC0215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6772" y="1872455"/>
            <a:ext cx="5394193" cy="1185916"/>
          </a:xfrm>
        </p:spPr>
        <p:txBody>
          <a:bodyPr anchor="b"/>
          <a:lstStyle>
            <a:lvl1pPr>
              <a:defRPr sz="6000">
                <a:solidFill>
                  <a:srgbClr val="EFEFEF"/>
                </a:solidFill>
              </a:defRPr>
            </a:lvl1pPr>
          </a:lstStyle>
          <a:p>
            <a:r>
              <a:rPr lang="en-US" dirty="0"/>
              <a:t>heading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6F703-B627-4B6B-8663-620A5CC6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6772" y="3058371"/>
            <a:ext cx="5394192" cy="2840038"/>
          </a:xfrm>
        </p:spPr>
        <p:txBody>
          <a:bodyPr/>
          <a:lstStyle>
            <a:lvl1pPr marL="0" indent="0">
              <a:buNone/>
              <a:defRPr sz="1600">
                <a:solidFill>
                  <a:srgbClr val="EFEFE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6262B-23B8-4AB8-A52A-A96F9FF6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53638"/>
                </a:solidFill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B139A-A351-4040-A6D4-8C0AC653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53638"/>
                </a:solidFill>
              </a:defRPr>
            </a:lvl1pPr>
          </a:lstStyle>
          <a:p>
            <a:endParaRPr lang="en-ID" dirty="0">
              <a:solidFill>
                <a:srgbClr val="353638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1873-32A3-4CC1-8939-73F0B43D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53638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343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17E9D182-679B-449F-AB58-AE0696AF19FC}"/>
              </a:ext>
            </a:extLst>
          </p:cNvPr>
          <p:cNvSpPr/>
          <p:nvPr userDrawn="1"/>
        </p:nvSpPr>
        <p:spPr>
          <a:xfrm>
            <a:off x="6388100" y="1019703"/>
            <a:ext cx="2582333" cy="2582333"/>
          </a:xfrm>
          <a:prstGeom prst="ellipse">
            <a:avLst/>
          </a:prstGeom>
          <a:solidFill>
            <a:srgbClr val="63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91818F-A3F6-4729-A6E3-846786BC5639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35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50614-111B-481D-B661-7F1BC0215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007" y="2243084"/>
            <a:ext cx="5394193" cy="1185916"/>
          </a:xfrm>
        </p:spPr>
        <p:txBody>
          <a:bodyPr anchor="b"/>
          <a:lstStyle>
            <a:lvl1pPr>
              <a:defRPr sz="6000">
                <a:solidFill>
                  <a:srgbClr val="353638"/>
                </a:solidFill>
              </a:defRPr>
            </a:lvl1pPr>
          </a:lstStyle>
          <a:p>
            <a:r>
              <a:rPr lang="en-US" dirty="0"/>
              <a:t>heading</a:t>
            </a:r>
            <a:endParaRPr lang="en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6262B-23B8-4AB8-A52A-A96F9FF6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53638"/>
                </a:solidFill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B139A-A351-4040-A6D4-8C0AC653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53638"/>
                </a:solidFill>
              </a:defRPr>
            </a:lvl1pPr>
          </a:lstStyle>
          <a:p>
            <a:endParaRPr lang="en-ID" dirty="0">
              <a:solidFill>
                <a:srgbClr val="353638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1873-32A3-4CC1-8939-73F0B43D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53638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5FDF9DBB-F6E4-49E6-91A7-3787355D4A1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08103" y="3587433"/>
            <a:ext cx="5334000" cy="2582333"/>
          </a:xfrm>
        </p:spPr>
        <p:txBody>
          <a:bodyPr/>
          <a:lstStyle/>
          <a:p>
            <a:r>
              <a:rPr lang="zh-TW" altLang="en-US"/>
              <a:t>按一下圖示以新增表格</a:t>
            </a:r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2544C3-7AB9-446F-B7CB-6EC90ED4D621}"/>
              </a:ext>
            </a:extLst>
          </p:cNvPr>
          <p:cNvSpPr/>
          <p:nvPr userDrawn="1"/>
        </p:nvSpPr>
        <p:spPr>
          <a:xfrm>
            <a:off x="7469714" y="2175403"/>
            <a:ext cx="2142067" cy="13546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020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B13F92-5DF7-41CB-BA05-FEC39036209B}"/>
              </a:ext>
            </a:extLst>
          </p:cNvPr>
          <p:cNvSpPr/>
          <p:nvPr userDrawn="1"/>
        </p:nvSpPr>
        <p:spPr>
          <a:xfrm>
            <a:off x="266700" y="268817"/>
            <a:ext cx="11658600" cy="6332008"/>
          </a:xfrm>
          <a:prstGeom prst="rect">
            <a:avLst/>
          </a:prstGeom>
          <a:solidFill>
            <a:srgbClr val="35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BFD46-59E1-4F55-AC46-F453E1B06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3036" y="1355179"/>
            <a:ext cx="5105927" cy="3444874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EFEFEF"/>
                </a:solidFill>
              </a:defRPr>
            </a:lvl1pPr>
          </a:lstStyle>
          <a:p>
            <a:r>
              <a:rPr lang="en-US" dirty="0"/>
              <a:t>quote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66221-AADF-4726-9FA1-2CB4F0C2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6110"/>
            <a:ext cx="2743200" cy="365125"/>
          </a:xfrm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143C5-1D4B-46C8-A783-9D7353BC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6110"/>
            <a:ext cx="4114800" cy="365125"/>
          </a:xfrm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endParaRPr lang="en-ID">
              <a:solidFill>
                <a:srgbClr val="EFEFE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84BE-8FE3-4C31-9AE1-41C645AC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6110"/>
            <a:ext cx="2743200" cy="365125"/>
          </a:xfrm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A8ED02-4B65-47C9-A125-EB2355B93A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9" y="5337358"/>
            <a:ext cx="2609850" cy="463367"/>
          </a:xfrm>
        </p:spPr>
        <p:txBody>
          <a:bodyPr anchor="t">
            <a:normAutofit/>
          </a:bodyPr>
          <a:lstStyle>
            <a:lvl1pPr algn="r">
              <a:buNone/>
              <a:defRPr sz="2800">
                <a:solidFill>
                  <a:srgbClr val="76838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- author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5F29E-4C36-40B4-A4AE-4B16EEA6E266}"/>
              </a:ext>
            </a:extLst>
          </p:cNvPr>
          <p:cNvSpPr txBox="1"/>
          <p:nvPr userDrawn="1"/>
        </p:nvSpPr>
        <p:spPr>
          <a:xfrm>
            <a:off x="3047547" y="967645"/>
            <a:ext cx="9909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>
                <a:solidFill>
                  <a:srgbClr val="76838B"/>
                </a:solidFill>
              </a:rPr>
              <a:t>“</a:t>
            </a:r>
            <a:endParaRPr lang="en-ID" sz="14000" dirty="0">
              <a:solidFill>
                <a:srgbClr val="76838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68F2E-85D4-46F6-9DAC-5164D0D5E5E4}"/>
              </a:ext>
            </a:extLst>
          </p:cNvPr>
          <p:cNvSpPr txBox="1"/>
          <p:nvPr userDrawn="1"/>
        </p:nvSpPr>
        <p:spPr>
          <a:xfrm rot="10800000">
            <a:off x="8158312" y="2945764"/>
            <a:ext cx="9909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>
                <a:solidFill>
                  <a:srgbClr val="76838B"/>
                </a:solidFill>
              </a:rPr>
              <a:t>“</a:t>
            </a:r>
            <a:endParaRPr lang="en-ID" sz="14000" dirty="0">
              <a:solidFill>
                <a:srgbClr val="768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8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3F4D9-F45E-4139-83D5-0A380321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FFC3C-1755-45B8-9A15-FA947DE4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endParaRPr lang="en-ID">
              <a:solidFill>
                <a:srgbClr val="63685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7CD62-6ACA-41C3-A1AF-76FB3AAE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237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B13F92-5DF7-41CB-BA05-FEC39036209B}"/>
              </a:ext>
            </a:extLst>
          </p:cNvPr>
          <p:cNvSpPr/>
          <p:nvPr userDrawn="1"/>
        </p:nvSpPr>
        <p:spPr>
          <a:xfrm>
            <a:off x="266700" y="268817"/>
            <a:ext cx="11658600" cy="633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BFD46-59E1-4F55-AC46-F453E1B06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02065"/>
            <a:ext cx="5105927" cy="1325563"/>
          </a:xfrm>
        </p:spPr>
        <p:txBody>
          <a:bodyPr>
            <a:noAutofit/>
          </a:bodyPr>
          <a:lstStyle>
            <a:lvl1pPr>
              <a:defRPr sz="7200">
                <a:solidFill>
                  <a:srgbClr val="EFEFEF"/>
                </a:solidFill>
              </a:defRPr>
            </a:lvl1pPr>
          </a:lstStyle>
          <a:p>
            <a:r>
              <a:rPr lang="en-US" dirty="0"/>
              <a:t>title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66221-AADF-4726-9FA1-2CB4F0C2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6110"/>
            <a:ext cx="2743200" cy="365125"/>
          </a:xfrm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143C5-1D4B-46C8-A783-9D7353BC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6110"/>
            <a:ext cx="4114800" cy="365125"/>
          </a:xfrm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endParaRPr lang="en-ID">
              <a:solidFill>
                <a:srgbClr val="EFEFE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84BE-8FE3-4C31-9AE1-41C645AC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6110"/>
            <a:ext cx="2743200" cy="365125"/>
          </a:xfrm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A6F1EC-F7C2-4665-9DDF-2E52290BF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551" y="3884087"/>
            <a:ext cx="2609850" cy="1737048"/>
          </a:xfrm>
        </p:spPr>
        <p:txBody>
          <a:bodyPr anchor="ctr">
            <a:noAutofit/>
          </a:bodyPr>
          <a:lstStyle>
            <a:lvl1pPr algn="r">
              <a:defRPr sz="1400">
                <a:solidFill>
                  <a:srgbClr val="EFEFEF"/>
                </a:solidFill>
              </a:defRPr>
            </a:lvl1pPr>
            <a:lvl2pPr algn="r">
              <a:defRPr sz="1200">
                <a:solidFill>
                  <a:srgbClr val="EFEFEF"/>
                </a:solidFill>
              </a:defRPr>
            </a:lvl2pPr>
            <a:lvl3pPr algn="r">
              <a:defRPr sz="1100">
                <a:solidFill>
                  <a:srgbClr val="EFEFEF"/>
                </a:solidFill>
              </a:defRPr>
            </a:lvl3pPr>
            <a:lvl4pPr algn="r">
              <a:defRPr sz="1050">
                <a:solidFill>
                  <a:srgbClr val="EFEFEF"/>
                </a:solidFill>
              </a:defRPr>
            </a:lvl4pPr>
            <a:lvl5pPr algn="r">
              <a:defRPr sz="1050">
                <a:solidFill>
                  <a:srgbClr val="EFEFEF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ID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B455469-8D17-467F-A532-836304E7BC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1075" y="3884087"/>
            <a:ext cx="2609850" cy="1737048"/>
          </a:xfrm>
        </p:spPr>
        <p:txBody>
          <a:bodyPr anchor="ctr">
            <a:noAutofit/>
          </a:bodyPr>
          <a:lstStyle>
            <a:lvl1pPr algn="r">
              <a:defRPr sz="1400">
                <a:solidFill>
                  <a:srgbClr val="EFEFEF"/>
                </a:solidFill>
              </a:defRPr>
            </a:lvl1pPr>
            <a:lvl2pPr algn="r">
              <a:defRPr sz="1200">
                <a:solidFill>
                  <a:srgbClr val="EFEFEF"/>
                </a:solidFill>
              </a:defRPr>
            </a:lvl2pPr>
            <a:lvl3pPr algn="r">
              <a:defRPr sz="1100">
                <a:solidFill>
                  <a:srgbClr val="EFEFEF"/>
                </a:solidFill>
              </a:defRPr>
            </a:lvl3pPr>
            <a:lvl4pPr algn="r">
              <a:defRPr sz="1050">
                <a:solidFill>
                  <a:srgbClr val="EFEFEF"/>
                </a:solidFill>
              </a:defRPr>
            </a:lvl4pPr>
            <a:lvl5pPr algn="r">
              <a:defRPr sz="1050">
                <a:solidFill>
                  <a:srgbClr val="EFEFEF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ID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F294ABF-07A9-44CD-AC9B-A0922AEA59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48599" y="3884087"/>
            <a:ext cx="2609850" cy="1737048"/>
          </a:xfrm>
        </p:spPr>
        <p:txBody>
          <a:bodyPr anchor="ctr">
            <a:noAutofit/>
          </a:bodyPr>
          <a:lstStyle>
            <a:lvl1pPr algn="r">
              <a:defRPr sz="1400">
                <a:solidFill>
                  <a:srgbClr val="EFEFEF"/>
                </a:solidFill>
              </a:defRPr>
            </a:lvl1pPr>
            <a:lvl2pPr algn="r">
              <a:defRPr sz="1200">
                <a:solidFill>
                  <a:srgbClr val="EFEFEF"/>
                </a:solidFill>
              </a:defRPr>
            </a:lvl2pPr>
            <a:lvl3pPr algn="r">
              <a:defRPr sz="1100">
                <a:solidFill>
                  <a:srgbClr val="EFEFEF"/>
                </a:solidFill>
              </a:defRPr>
            </a:lvl3pPr>
            <a:lvl4pPr algn="r">
              <a:defRPr sz="1050">
                <a:solidFill>
                  <a:srgbClr val="EFEFEF"/>
                </a:solidFill>
              </a:defRPr>
            </a:lvl4pPr>
            <a:lvl5pPr algn="r">
              <a:defRPr sz="1050">
                <a:solidFill>
                  <a:srgbClr val="EFEFEF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A8ED02-4B65-47C9-A125-EB2355B93A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33550" y="3048000"/>
            <a:ext cx="2609850" cy="892175"/>
          </a:xfrm>
        </p:spPr>
        <p:txBody>
          <a:bodyPr anchor="b">
            <a:normAutofit/>
          </a:bodyPr>
          <a:lstStyle>
            <a:lvl1pPr algn="r">
              <a:buNone/>
              <a:defRPr sz="4800">
                <a:solidFill>
                  <a:srgbClr val="EFEFE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ID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4E66934-F5D3-4FDA-BA1C-45655FDDA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1075" y="3048000"/>
            <a:ext cx="2609850" cy="892175"/>
          </a:xfrm>
        </p:spPr>
        <p:txBody>
          <a:bodyPr anchor="b">
            <a:normAutofit/>
          </a:bodyPr>
          <a:lstStyle>
            <a:lvl1pPr algn="r">
              <a:buNone/>
              <a:defRPr sz="4800">
                <a:solidFill>
                  <a:srgbClr val="EFEFE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ID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C5B7C1C-3DBB-4926-AA3C-772DCC1A13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8599" y="3072162"/>
            <a:ext cx="2609850" cy="892175"/>
          </a:xfrm>
        </p:spPr>
        <p:txBody>
          <a:bodyPr anchor="b">
            <a:normAutofit/>
          </a:bodyPr>
          <a:lstStyle>
            <a:lvl1pPr algn="r">
              <a:buNone/>
              <a:defRPr sz="4800">
                <a:solidFill>
                  <a:srgbClr val="EFEFE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4463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63E014-1321-48E9-B52A-FB0C6219386D}"/>
              </a:ext>
            </a:extLst>
          </p:cNvPr>
          <p:cNvSpPr/>
          <p:nvPr userDrawn="1"/>
        </p:nvSpPr>
        <p:spPr>
          <a:xfrm>
            <a:off x="0" y="1583267"/>
            <a:ext cx="3167795" cy="5268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9408FB-A5AE-4EEB-950E-702672377409}"/>
              </a:ext>
            </a:extLst>
          </p:cNvPr>
          <p:cNvSpPr/>
          <p:nvPr userDrawn="1"/>
        </p:nvSpPr>
        <p:spPr>
          <a:xfrm>
            <a:off x="509900" y="3546662"/>
            <a:ext cx="3167795" cy="3015876"/>
          </a:xfrm>
          <a:prstGeom prst="ellipse">
            <a:avLst/>
          </a:prstGeom>
          <a:solidFill>
            <a:srgbClr val="35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348D8E-0493-4EF1-B782-5EE808C27BA7}"/>
              </a:ext>
            </a:extLst>
          </p:cNvPr>
          <p:cNvSpPr/>
          <p:nvPr userDrawn="1"/>
        </p:nvSpPr>
        <p:spPr>
          <a:xfrm>
            <a:off x="10456333" y="1"/>
            <a:ext cx="1735666" cy="5535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BFD46-59E1-4F55-AC46-F453E1B06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9527124" y="1853679"/>
            <a:ext cx="3681241" cy="840691"/>
          </a:xfrm>
        </p:spPr>
        <p:txBody>
          <a:bodyPr>
            <a:noAutofit/>
          </a:bodyPr>
          <a:lstStyle>
            <a:lvl1pPr>
              <a:defRPr sz="5400">
                <a:solidFill>
                  <a:srgbClr val="EFEFEF"/>
                </a:solidFill>
              </a:defRPr>
            </a:lvl1pPr>
          </a:lstStyle>
          <a:p>
            <a:r>
              <a:rPr lang="en-US" dirty="0"/>
              <a:t>about us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66221-AADF-4726-9FA1-2CB4F0C2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110" y="6356350"/>
            <a:ext cx="2743200" cy="365125"/>
          </a:xfrm>
        </p:spPr>
        <p:txBody>
          <a:bodyPr/>
          <a:lstStyle/>
          <a:p>
            <a:fld id="{79AA9DB5-A1F6-4624-970D-0BADA959D4A3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143C5-1D4B-46C8-A783-9D7353BC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596" y="6356350"/>
            <a:ext cx="4114800" cy="365125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84BE-8FE3-4C31-9AE1-41C645AC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4206" y="6356350"/>
            <a:ext cx="2743200" cy="365125"/>
          </a:xfrm>
        </p:spPr>
        <p:txBody>
          <a:bodyPr/>
          <a:lstStyle/>
          <a:p>
            <a:fld id="{356B735F-8457-406A-A744-FC5DA5F22371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B9D8F12-25F7-426A-B193-60FF98B29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64825" y="2472112"/>
            <a:ext cx="3005939" cy="3015876"/>
          </a:xfrm>
          <a:prstGeom prst="rect">
            <a:avLst/>
          </a:prstGeom>
          <a:ln w="76200"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rgbClr val="6368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ID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79000F2-C3BD-4EE0-A686-60147953B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2520" y="1193799"/>
            <a:ext cx="3876143" cy="3716867"/>
          </a:xfrm>
        </p:spPr>
        <p:txBody>
          <a:bodyPr/>
          <a:lstStyle>
            <a:lvl1pPr marL="0" indent="0" algn="just">
              <a:buNone/>
              <a:defRPr sz="1600">
                <a:solidFill>
                  <a:srgbClr val="63685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7922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9AF841DC-D574-4860-A54E-DCDF6F8E2BAC}"/>
              </a:ext>
            </a:extLst>
          </p:cNvPr>
          <p:cNvSpPr/>
          <p:nvPr userDrawn="1"/>
        </p:nvSpPr>
        <p:spPr>
          <a:xfrm>
            <a:off x="1105980" y="1389340"/>
            <a:ext cx="2376995" cy="2385080"/>
          </a:xfrm>
          <a:prstGeom prst="ellipse">
            <a:avLst/>
          </a:prstGeom>
          <a:solidFill>
            <a:srgbClr val="3536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488F14-0336-4CEB-B7E2-A0890AA0CF56}"/>
              </a:ext>
            </a:extLst>
          </p:cNvPr>
          <p:cNvSpPr/>
          <p:nvPr userDrawn="1"/>
        </p:nvSpPr>
        <p:spPr>
          <a:xfrm>
            <a:off x="2544233" y="873125"/>
            <a:ext cx="3886200" cy="5050367"/>
          </a:xfrm>
          <a:prstGeom prst="rect">
            <a:avLst/>
          </a:prstGeom>
          <a:solidFill>
            <a:srgbClr val="656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4C43F-DBE5-4AEA-9C3F-8E3539CAF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311997" y="3340966"/>
            <a:ext cx="4705205" cy="1325563"/>
          </a:xfrm>
        </p:spPr>
        <p:txBody>
          <a:bodyPr/>
          <a:lstStyle>
            <a:lvl1pPr algn="l">
              <a:defRPr sz="6600"/>
            </a:lvl1pPr>
          </a:lstStyle>
          <a:p>
            <a:r>
              <a:rPr lang="en-US" dirty="0"/>
              <a:t>heading</a:t>
            </a:r>
            <a:endParaRPr lang="en-ID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7D6B8C-279B-491D-A3BC-1A714971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9DB5-A1F6-4624-970D-0BADA959D4A3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55452E-2FAF-4D88-880B-0CDDE3FD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9B176-3BD8-48FB-A73F-E819CB2E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735F-8457-406A-A744-FC5DA5F22371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6AC282-F079-475F-BD8B-2496927CC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0363" y="1262592"/>
            <a:ext cx="3292475" cy="429683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FEFEF"/>
                </a:solidFill>
              </a:defRPr>
            </a:lvl1pPr>
            <a:lvl2pPr>
              <a:defRPr sz="2000">
                <a:solidFill>
                  <a:srgbClr val="EFEFEF"/>
                </a:solidFill>
              </a:defRPr>
            </a:lvl2pPr>
            <a:lvl3pPr>
              <a:defRPr sz="1800">
                <a:solidFill>
                  <a:srgbClr val="EFEFEF"/>
                </a:solidFill>
              </a:defRPr>
            </a:lvl3pPr>
            <a:lvl4pPr>
              <a:defRPr sz="1600">
                <a:solidFill>
                  <a:srgbClr val="EFEFEF"/>
                </a:solidFill>
              </a:defRPr>
            </a:lvl4pPr>
            <a:lvl5pPr>
              <a:defRPr sz="1600">
                <a:solidFill>
                  <a:srgbClr val="EFEFEF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2AC95-6CBE-4235-A692-1840BBD3E6B0}"/>
              </a:ext>
            </a:extLst>
          </p:cNvPr>
          <p:cNvSpPr/>
          <p:nvPr userDrawn="1"/>
        </p:nvSpPr>
        <p:spPr>
          <a:xfrm>
            <a:off x="6929945" y="873125"/>
            <a:ext cx="3886200" cy="5050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EFE4270-4E02-42BA-84A0-06536195F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9141" y="1262592"/>
            <a:ext cx="3292475" cy="429683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FEFEF"/>
                </a:solidFill>
              </a:defRPr>
            </a:lvl1pPr>
            <a:lvl2pPr>
              <a:defRPr sz="2000">
                <a:solidFill>
                  <a:srgbClr val="EFEFEF"/>
                </a:solidFill>
              </a:defRPr>
            </a:lvl2pPr>
            <a:lvl3pPr>
              <a:defRPr sz="1800">
                <a:solidFill>
                  <a:srgbClr val="EFEFEF"/>
                </a:solidFill>
              </a:defRPr>
            </a:lvl3pPr>
            <a:lvl4pPr>
              <a:defRPr sz="1600">
                <a:solidFill>
                  <a:srgbClr val="EFEFEF"/>
                </a:solidFill>
              </a:defRPr>
            </a:lvl4pPr>
            <a:lvl5pPr>
              <a:defRPr sz="1600">
                <a:solidFill>
                  <a:srgbClr val="EFEFEF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E017B-1E6F-4206-BCBD-97EAC2046E15}"/>
              </a:ext>
            </a:extLst>
          </p:cNvPr>
          <p:cNvSpPr/>
          <p:nvPr userDrawn="1"/>
        </p:nvSpPr>
        <p:spPr>
          <a:xfrm>
            <a:off x="9647767" y="4941358"/>
            <a:ext cx="2544233" cy="161925"/>
          </a:xfrm>
          <a:prstGeom prst="rect">
            <a:avLst/>
          </a:prstGeom>
          <a:solidFill>
            <a:srgbClr val="35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511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9AFA-F1A4-4219-979B-6CECB1B29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3848803"/>
            <a:ext cx="3194050" cy="1225386"/>
          </a:xfrm>
        </p:spPr>
        <p:txBody>
          <a:bodyPr anchor="b"/>
          <a:lstStyle>
            <a:lvl1pPr>
              <a:defRPr sz="6000">
                <a:solidFill>
                  <a:srgbClr val="636852"/>
                </a:solidFill>
              </a:defRPr>
            </a:lvl1pPr>
          </a:lstStyle>
          <a:p>
            <a:r>
              <a:rPr lang="en-US" dirty="0"/>
              <a:t>section one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B6C0-F851-4755-8DFC-C25496DDE4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53400" y="5101177"/>
            <a:ext cx="3194050" cy="548145"/>
          </a:xfrm>
        </p:spPr>
        <p:txBody>
          <a:bodyPr/>
          <a:lstStyle>
            <a:lvl1pPr marL="0" indent="0">
              <a:buNone/>
              <a:defRPr sz="2400">
                <a:solidFill>
                  <a:srgbClr val="7683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DE03B-7B5E-468E-A317-7B5F0B33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3C55C-16DA-450F-AED0-FF4EEBF3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endParaRPr lang="en-ID">
              <a:solidFill>
                <a:srgbClr val="63685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D4842-8D05-4CC8-A307-EDD41A31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E026D4-5A09-4BF1-92DC-7B7C5907F5F4}"/>
              </a:ext>
            </a:extLst>
          </p:cNvPr>
          <p:cNvSpPr/>
          <p:nvPr userDrawn="1"/>
        </p:nvSpPr>
        <p:spPr>
          <a:xfrm>
            <a:off x="2641602" y="0"/>
            <a:ext cx="1346200" cy="5268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B9FB54-2CFF-4F2A-8435-00E9AC2BAB52}"/>
              </a:ext>
            </a:extLst>
          </p:cNvPr>
          <p:cNvSpPr/>
          <p:nvPr userDrawn="1"/>
        </p:nvSpPr>
        <p:spPr>
          <a:xfrm>
            <a:off x="3133142" y="1481495"/>
            <a:ext cx="2226259" cy="2119494"/>
          </a:xfrm>
          <a:prstGeom prst="ellipse">
            <a:avLst/>
          </a:prstGeom>
          <a:solidFill>
            <a:srgbClr val="35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891652-7A20-4E89-A6F3-F4466C0F12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9342" y="2888186"/>
            <a:ext cx="1600201" cy="1081627"/>
          </a:xfrm>
        </p:spPr>
        <p:txBody>
          <a:bodyPr/>
          <a:lstStyle>
            <a:lvl1pPr>
              <a:buNone/>
              <a:defRPr sz="8800"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850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3045-AE48-4203-B7B6-A2CEF026459C}"/>
              </a:ext>
            </a:extLst>
          </p:cNvPr>
          <p:cNvSpPr/>
          <p:nvPr userDrawn="1"/>
        </p:nvSpPr>
        <p:spPr>
          <a:xfrm>
            <a:off x="9667874" y="1005191"/>
            <a:ext cx="2524125" cy="5050367"/>
          </a:xfrm>
          <a:prstGeom prst="rect">
            <a:avLst/>
          </a:prstGeom>
          <a:solidFill>
            <a:srgbClr val="656A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2D448-C2E1-4A6B-A6C4-73B446CAC7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00982" y="1465261"/>
            <a:ext cx="5849726" cy="39274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Pointers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1C679-03E4-4643-B26D-F3D99C78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  <a:latin typeface="Playfair Display" panose="00000500000000000000" pitchFamily="2" charset="0"/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C614-E49F-441E-974F-44884003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endParaRPr lang="en-ID" dirty="0">
              <a:solidFill>
                <a:srgbClr val="63685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1D14-5274-4886-B3C8-4071E75F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971A7-BCA4-40C3-A04E-80F58FC23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16728" y="2803765"/>
            <a:ext cx="6509855" cy="1325563"/>
          </a:xfrm>
        </p:spPr>
        <p:txBody>
          <a:bodyPr/>
          <a:lstStyle>
            <a:lvl1pPr algn="ctr">
              <a:defRPr sz="6600">
                <a:solidFill>
                  <a:srgbClr val="636852"/>
                </a:solidFill>
                <a:latin typeface="+mj-lt"/>
              </a:defRPr>
            </a:lvl1pPr>
          </a:lstStyle>
          <a:p>
            <a:r>
              <a:rPr lang="en-US" dirty="0"/>
              <a:t>headlines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7EDFA36-9819-4E32-95CE-A28E91E32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4811" y="1665287"/>
            <a:ext cx="2905125" cy="3527425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343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1C679-03E4-4643-B26D-F3D99C78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  <a:latin typeface="Playfair Display" panose="00000500000000000000" pitchFamily="2" charset="0"/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C614-E49F-441E-974F-44884003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endParaRPr lang="en-ID" dirty="0">
              <a:solidFill>
                <a:srgbClr val="63685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1D14-5274-4886-B3C8-4071E75F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971A7-BCA4-40C3-A04E-80F58FC23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078" y="604440"/>
            <a:ext cx="2856321" cy="2077242"/>
          </a:xfrm>
        </p:spPr>
        <p:txBody>
          <a:bodyPr/>
          <a:lstStyle>
            <a:lvl1pPr>
              <a:defRPr sz="6600">
                <a:solidFill>
                  <a:srgbClr val="636852"/>
                </a:solidFill>
                <a:latin typeface="+mj-lt"/>
              </a:defRPr>
            </a:lvl1pPr>
          </a:lstStyle>
          <a:p>
            <a:r>
              <a:rPr lang="en-US" dirty="0"/>
              <a:t>chart title</a:t>
            </a:r>
            <a:endParaRPr lang="en-ID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7145E78-FB70-422B-B31C-26E80089255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87838" y="2438400"/>
            <a:ext cx="6578600" cy="3505200"/>
          </a:xfrm>
        </p:spPr>
        <p:txBody>
          <a:bodyPr/>
          <a:lstStyle/>
          <a:p>
            <a:r>
              <a:rPr lang="zh-TW" altLang="en-US"/>
              <a:t>按一下圖示以新增圖表</a:t>
            </a: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EEB17F-2A02-4B77-A3AA-8A73C43E030C}"/>
              </a:ext>
            </a:extLst>
          </p:cNvPr>
          <p:cNvSpPr/>
          <p:nvPr userDrawn="1"/>
        </p:nvSpPr>
        <p:spPr>
          <a:xfrm>
            <a:off x="11857038" y="1643061"/>
            <a:ext cx="334962" cy="3571875"/>
          </a:xfrm>
          <a:prstGeom prst="rect">
            <a:avLst/>
          </a:prstGeom>
          <a:solidFill>
            <a:srgbClr val="3536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4038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1C679-03E4-4643-B26D-F3D99C78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  <a:latin typeface="Playfair Display" panose="00000500000000000000" pitchFamily="2" charset="0"/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C614-E49F-441E-974F-44884003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endParaRPr lang="en-ID" dirty="0">
              <a:solidFill>
                <a:srgbClr val="63685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1D14-5274-4886-B3C8-4071E75F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971A7-BCA4-40C3-A04E-80F58FC23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3551" y="909636"/>
            <a:ext cx="4505326" cy="1325563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636852"/>
                </a:solidFill>
                <a:latin typeface="+mj-lt"/>
              </a:defRPr>
            </a:lvl1pPr>
          </a:lstStyle>
          <a:p>
            <a:r>
              <a:rPr lang="en-US" dirty="0"/>
              <a:t>chart title</a:t>
            </a:r>
            <a:endParaRPr lang="en-ID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7145E78-FB70-422B-B31C-26E80089255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43455" y="1395256"/>
            <a:ext cx="5513583" cy="4067487"/>
          </a:xfrm>
        </p:spPr>
        <p:txBody>
          <a:bodyPr/>
          <a:lstStyle/>
          <a:p>
            <a:r>
              <a:rPr lang="zh-TW" altLang="en-US"/>
              <a:t>按一下圖示以新增圖表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605E1E-A41F-4026-B324-E493E8629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550" y="2371725"/>
            <a:ext cx="4505326" cy="3571875"/>
          </a:xfrm>
        </p:spPr>
        <p:txBody>
          <a:bodyPr anchor="t">
            <a:normAutofit/>
          </a:bodyPr>
          <a:lstStyle>
            <a:lvl1pPr algn="r">
              <a:defRPr sz="2400"/>
            </a:lvl1pPr>
            <a:lvl2pPr algn="r">
              <a:defRPr sz="2000"/>
            </a:lvl2pPr>
            <a:lvl3pPr algn="r">
              <a:defRPr sz="1800"/>
            </a:lvl3pPr>
            <a:lvl4pPr algn="r">
              <a:defRPr sz="1600"/>
            </a:lvl4pPr>
            <a:lvl5pPr algn="r"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5A69C2-8380-4B7A-AF27-D3663FC0B534}"/>
              </a:ext>
            </a:extLst>
          </p:cNvPr>
          <p:cNvSpPr/>
          <p:nvPr userDrawn="1"/>
        </p:nvSpPr>
        <p:spPr>
          <a:xfrm>
            <a:off x="1" y="1643061"/>
            <a:ext cx="334962" cy="3571875"/>
          </a:xfrm>
          <a:prstGeom prst="rect">
            <a:avLst/>
          </a:prstGeom>
          <a:solidFill>
            <a:srgbClr val="636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909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6E76D8-356A-4ACF-8EC0-C17E800B610B}"/>
              </a:ext>
            </a:extLst>
          </p:cNvPr>
          <p:cNvSpPr/>
          <p:nvPr userDrawn="1"/>
        </p:nvSpPr>
        <p:spPr>
          <a:xfrm>
            <a:off x="0" y="3884893"/>
            <a:ext cx="12192000" cy="30158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6AEF4-A670-4040-AD77-1BF78326B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188125" y="2811592"/>
            <a:ext cx="6291007" cy="1325563"/>
          </a:xfrm>
        </p:spPr>
        <p:txBody>
          <a:bodyPr/>
          <a:lstStyle>
            <a:lvl1pPr algn="ctr">
              <a:defRPr sz="8000">
                <a:solidFill>
                  <a:srgbClr val="636852"/>
                </a:solidFill>
              </a:defRPr>
            </a:lvl1pPr>
          </a:lstStyle>
          <a:p>
            <a:r>
              <a:rPr lang="en-US" dirty="0"/>
              <a:t>title</a:t>
            </a:r>
            <a:endParaRPr lang="en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A7A9F-8CB0-4885-8C10-0CB02F09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fld id="{79AA9DB5-A1F6-4624-970D-0BADA959D4A3}" type="datetimeFigureOut">
              <a:rPr lang="en-ID" smtClean="0"/>
              <a:pPr/>
              <a:t>24/10/2024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DB91E-FBAD-41E2-AC1E-9F19277B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endParaRPr lang="en-ID">
              <a:solidFill>
                <a:srgbClr val="63685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4518E-B930-4327-B3E2-8C79DCA6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36852"/>
                </a:solidFill>
              </a:defRPr>
            </a:lvl1pPr>
          </a:lstStyle>
          <a:p>
            <a:fld id="{356B735F-8457-406A-A744-FC5DA5F22371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142B423-F3AE-4A85-A9BE-565D6B8C9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86910" y="1390650"/>
            <a:ext cx="4094840" cy="4002181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ID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A9C1DE1-2FF6-4288-8149-DDF8C3DF7CA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143750" y="1390650"/>
            <a:ext cx="4094840" cy="4002181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ID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E45C699-CAA2-4C7E-A4AF-E8F1D6C16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911" y="5530547"/>
            <a:ext cx="4094840" cy="410999"/>
          </a:xfrm>
        </p:spPr>
        <p:txBody>
          <a:bodyPr anchor="ctr"/>
          <a:lstStyle>
            <a:lvl1pPr marL="0" indent="0" algn="ctr">
              <a:buNone/>
              <a:defRPr sz="1600" i="1" spc="300">
                <a:solidFill>
                  <a:srgbClr val="35363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4D1C67-CB57-4382-9EBF-31DC4EC29E0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58208" y="5525715"/>
            <a:ext cx="4080382" cy="410999"/>
          </a:xfrm>
        </p:spPr>
        <p:txBody>
          <a:bodyPr anchor="ctr"/>
          <a:lstStyle>
            <a:lvl1pPr marL="0" indent="0" algn="ctr">
              <a:buNone/>
              <a:defRPr sz="1600" i="1" spc="300">
                <a:solidFill>
                  <a:srgbClr val="35363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252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83DA2-AB58-40A9-9F27-C89AC861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080" y="365125"/>
            <a:ext cx="8119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AB1CE-4A8A-481A-9353-A480D263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7080" y="1825625"/>
            <a:ext cx="811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92708-E52D-4103-9A98-C480CDEC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A9DB5-A1F6-4624-970D-0BADA959D4A3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B8837-B0F6-4426-8862-F133D501E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2B1A-B0B9-4218-96CA-0C74E0290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735F-8457-406A-A744-FC5DA5F223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176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61" r:id="rId4"/>
    <p:sldLayoutId id="2147483651" r:id="rId5"/>
    <p:sldLayoutId id="2147483650" r:id="rId6"/>
    <p:sldLayoutId id="2147483658" r:id="rId7"/>
    <p:sldLayoutId id="2147483659" r:id="rId8"/>
    <p:sldLayoutId id="2147483652" r:id="rId9"/>
    <p:sldLayoutId id="2147483656" r:id="rId10"/>
    <p:sldLayoutId id="2147483663" r:id="rId11"/>
    <p:sldLayoutId id="2147483662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3685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>
          <a:tab pos="1885950" algn="l"/>
        </a:tabLst>
        <a:defRPr sz="2800" kern="1200">
          <a:solidFill>
            <a:srgbClr val="7683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885950" algn="l"/>
        </a:tabLst>
        <a:defRPr sz="2400" kern="1200">
          <a:solidFill>
            <a:srgbClr val="76838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885950" algn="l"/>
        </a:tabLst>
        <a:defRPr sz="2000" kern="1200">
          <a:solidFill>
            <a:srgbClr val="76838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885950" algn="l"/>
        </a:tabLst>
        <a:defRPr sz="1800" kern="1200">
          <a:solidFill>
            <a:srgbClr val="76838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885950" algn="l"/>
        </a:tabLst>
        <a:defRPr sz="1800" kern="1200">
          <a:solidFill>
            <a:srgbClr val="7683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27D7-92B4-4EB4-BF7C-6C38F9EC7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0429" y="404447"/>
            <a:ext cx="4562475" cy="4985380"/>
          </a:xfrm>
        </p:spPr>
        <p:txBody>
          <a:bodyPr vert="eaVert"/>
          <a:lstStyle/>
          <a:p>
            <a:r>
              <a:rPr lang="zh-TW" altLang="en-US" sz="128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長大</a:t>
            </a:r>
            <a:br>
              <a:rPr lang="en-US" altLang="zh-TW" sz="128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128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的真相</a:t>
            </a:r>
            <a:endParaRPr lang="en-ID" sz="12800" dirty="0">
              <a:solidFill>
                <a:srgbClr val="EFEFEF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190BC-C397-430C-B640-85A7D0DB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2454" y="5463728"/>
            <a:ext cx="2429842" cy="453495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dirty="0">
                <a:latin typeface="新細明體"/>
                <a:ea typeface="新細明體"/>
              </a:rPr>
              <a:t>￭ 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寫作測驗分析</a:t>
            </a:r>
            <a:endParaRPr lang="en-ID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1B190BC-C397-430C-B640-85A7D0DBE16A}"/>
              </a:ext>
            </a:extLst>
          </p:cNvPr>
          <p:cNvSpPr txBox="1">
            <a:spLocks/>
          </p:cNvSpPr>
          <p:nvPr/>
        </p:nvSpPr>
        <p:spPr>
          <a:xfrm>
            <a:off x="9092712" y="6006693"/>
            <a:ext cx="3295650" cy="453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1885950" algn="l"/>
              </a:tabLst>
              <a:defRPr sz="2400" i="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85950" algn="l"/>
              </a:tabLst>
              <a:defRPr sz="2000" kern="1200">
                <a:solidFill>
                  <a:srgbClr val="76838B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85950" algn="l"/>
              </a:tabLst>
              <a:defRPr sz="1800" kern="1200">
                <a:solidFill>
                  <a:srgbClr val="76838B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85950" algn="l"/>
              </a:tabLst>
              <a:defRPr sz="1600" kern="1200">
                <a:solidFill>
                  <a:srgbClr val="76838B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85950" algn="l"/>
              </a:tabLst>
              <a:defRPr sz="1600" kern="1200">
                <a:solidFill>
                  <a:srgbClr val="76838B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dirty="0">
                <a:latin typeface="新細明體"/>
                <a:ea typeface="新細明體"/>
              </a:rPr>
              <a:t>￭ 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國文科李介立</a:t>
            </a:r>
            <a:endParaRPr lang="en-ID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r="25233"/>
          <a:stretch>
            <a:fillRect/>
          </a:stretch>
        </p:blipFill>
        <p:spPr>
          <a:xfrm>
            <a:off x="0" y="-1"/>
            <a:ext cx="6866792" cy="6693079"/>
          </a:xfrm>
        </p:spPr>
      </p:pic>
    </p:spTree>
    <p:extLst>
      <p:ext uri="{BB962C8B-B14F-4D97-AF65-F5344CB8AC3E}">
        <p14:creationId xmlns:p14="http://schemas.microsoft.com/office/powerpoint/2010/main" val="399648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915B8C-0092-4216-8CC7-683BF6CA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981" y="641838"/>
            <a:ext cx="7528718" cy="589964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◎控一孝  許瑞麟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人為什麼活著？</a:t>
            </a:r>
          </a:p>
          <a:p>
            <a:pPr marL="0" indent="0" algn="just">
              <a:buNone/>
            </a:pPr>
            <a:r>
              <a:rPr lang="zh-TW" altLang="en-US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到今日我還是無法回答。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一個深不見底的泳池，原來也就那麼深；人生看起來很長，回首才發現短到不可思議。事過境遷、物換星移，換個角度就會發現時間過得很快，它帶走了很多，也留下了很多。</a:t>
            </a:r>
          </a:p>
          <a:p>
            <a:pPr marL="0" indent="0" algn="just">
              <a:buNone/>
            </a:pP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還記得曾經跟著朋友做過什麼事嗎？曾經，我做過很多後悔的事情，當下都沒感覺：曾半夜偷偷在被子裡打遊戲、曾非常在乎已讀不回的朋友，</a:t>
            </a:r>
            <a:r>
              <a:rPr lang="en-US" altLang="zh-TW" sz="22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如今我疑惑當初為什麼要做那些事，那就代表我已經長大了。</a:t>
            </a:r>
            <a:r>
              <a:rPr lang="zh-TW" altLang="en-US" sz="2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人、事、時、地、物都變了，我已經不是當初的我了，變得懂事、乖巧、成熟，就像猛獸被馴化成家畜，從一開始的倔強到投降、到服從。</a:t>
            </a:r>
          </a:p>
          <a:p>
            <a:pPr marL="0" indent="0" algn="just">
              <a:buNone/>
            </a:pP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明知會死亡，卻要不惜一切代價去努力，用生命捍衛自己的權利；明知記憶帶不走，卻要不斷的創造回憶；明知最後會一無所有，卻不惜代價也要完成它</a:t>
            </a:r>
            <a:r>
              <a:rPr lang="en-US" altLang="zh-TW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人的長大啊，就是在被社會馴化的過程裡，步履蹣跚的堅持完成自己在乎的那件小事。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CE58E-1011-49D8-955C-8E3DF430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6894326" y="2940291"/>
            <a:ext cx="6509855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GOOD</a:t>
            </a:r>
            <a:endParaRPr lang="en-ID" sz="8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202222" y="369276"/>
            <a:ext cx="1099039" cy="112541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9029699" y="5468815"/>
            <a:ext cx="1283677" cy="1213338"/>
          </a:xfrm>
          <a:prstGeom prst="ellipse">
            <a:avLst/>
          </a:prstGeom>
          <a:solidFill>
            <a:srgbClr val="63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41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87C3-7127-47C5-AB45-2CDD6115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9567389" y="1181768"/>
            <a:ext cx="3407279" cy="840691"/>
          </a:xfrm>
        </p:spPr>
        <p:txBody>
          <a:bodyPr vert="vert270"/>
          <a:lstStyle/>
          <a:p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取材</a:t>
            </a:r>
            <a:endParaRPr lang="en-ID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48906" y="3087737"/>
            <a:ext cx="2389516" cy="37702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23900" dirty="0">
                <a:solidFill>
                  <a:schemeClr val="bg1"/>
                </a:solidFill>
                <a:latin typeface="Broadway" panose="04040905080B02020502" pitchFamily="82" charset="0"/>
              </a:rPr>
              <a:t>3</a:t>
            </a:r>
            <a:endParaRPr lang="zh-TW" altLang="en-US" sz="239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69411" y="198407"/>
            <a:ext cx="6745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華康中黑體" panose="020B0509000000000000" pitchFamily="49" charset="-120"/>
              </a:rPr>
              <a:t>‧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華康中黑體" panose="020B0509000000000000" pitchFamily="49" charset="-120"/>
              </a:rPr>
              <a:t>問題：</a:t>
            </a:r>
            <a:endParaRPr lang="en-US" altLang="zh-TW" sz="3200" dirty="0">
              <a:latin typeface="微軟正黑體" pitchFamily="34" charset="-120"/>
              <a:ea typeface="微軟正黑體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1.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複製引文「跑不完的操場，原來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   小成這樣」之語意語序寫個人經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   驗，讀來沒有新鮮感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2.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格局小：只著墨在「個人經驗」   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華康中黑體" panose="020B0509000000000000" pitchFamily="49" charset="-120"/>
              </a:rPr>
              <a:t>     上，未擴及社會或人類的共情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520241" y="3651314"/>
            <a:ext cx="5495026" cy="2800767"/>
          </a:xfrm>
          <a:prstGeom prst="rect">
            <a:avLst/>
          </a:prstGeom>
          <a:solidFill>
            <a:srgbClr val="B0C0B9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子一愛　○</a:t>
            </a:r>
            <a:r>
              <a:rPr lang="zh-TW" altLang="en-US" sz="2200" b="1" dirty="0">
                <a:latin typeface="新細明體"/>
                <a:ea typeface="新細明體"/>
              </a:rPr>
              <a:t>○○</a:t>
            </a:r>
            <a:endPara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人的一生中，多多少少會有一些大大的變化，曾經喜歡玩到通霄的遊戲，已經不想玩了；曾經最要好朋友，現在也沒再往來了；曾經珍藏著的玩具，長大後也全都丟了。不論是心態的轉變也好，肉體的轉變也好，對每一個人來說，或許都是不可避免的吧。</a:t>
            </a:r>
          </a:p>
          <a:p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1F41F-AD8A-424D-A9F8-F479627AF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723" y="2345558"/>
            <a:ext cx="1974212" cy="80458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Adobe Gothic Std B" pitchFamily="34" charset="-128"/>
                <a:ea typeface="Adobe Gothic Std B" pitchFamily="34" charset="-128"/>
              </a:rPr>
              <a:t>Good</a:t>
            </a:r>
            <a:endParaRPr lang="en-ID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57228" y="126701"/>
            <a:ext cx="662668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◎資一忠 林峪霆</a:t>
            </a: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       因為時間，我們會慢慢忘記</a:t>
            </a:r>
            <a:r>
              <a:rPr lang="zh-TW" altLang="en-US" sz="2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小時候做的事、說的話、得到的物品，被最近的記憶所取代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，如同時代的輪替般，將看待事物的角度，一遍又一遍的更新。</a:t>
            </a:r>
          </a:p>
          <a:p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    小時候的我不懂金錢的可貴，常常拿錢去儲值線上遊戲，以為賺錢很簡單，還浪費很多時間去玩，把睡覺時間都拿去玩。長大後，看到父母的辛苦，也理解到自己把維持精神的睡眠時間都浪費了，那個遊戲也就沒再玩了。</a:t>
            </a:r>
          </a:p>
          <a:p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    只能說，有些事情在小時候是沒辦法看出其中內涵的，需要等到有了一些特別的經驗或感悟，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才能以特殊的角度去看透一些事物的本質。時間很貪心又粗心，總會偷走東西，也會漏掉東西，讓事物或我們的感受在時間流逝下緩緩改變。</a:t>
            </a:r>
          </a:p>
          <a:p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    現在我知道了，玩遊戲的本質，就是為了開心、為了快樂，根本不需要把父母的辛苦錢拿去儲值啊！而也許失去的那些美好光陰令人覺得惋惜，不過，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正是那些失去換得對真相的理解，進而讓人成長、讓人進步，不是嗎？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7428089" y="284746"/>
            <a:ext cx="4555826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-1" y="6257654"/>
            <a:ext cx="5237936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9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1F41F-AD8A-424D-A9F8-F479627AF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0835" y="2334270"/>
            <a:ext cx="1974212" cy="80458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Adobe Gothic Std B" pitchFamily="34" charset="-128"/>
                <a:ea typeface="Adobe Gothic Std B" pitchFamily="34" charset="-128"/>
              </a:rPr>
              <a:t>Good</a:t>
            </a:r>
            <a:endParaRPr lang="en-ID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07268" y="123092"/>
            <a:ext cx="65766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◎控一孝  吳旻翰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       上星期六，我爸想要帶我回表姊家吃飯，當時我正在打遊戲，加上上課很累，根本不想動，所以我就果斷的回絕了。我爸說：「你以前都會跟我們去啊，為什麼現在都不跟了？」我媽說：「孩子長大了，不想跟爸媽出去了。」兩人就這樣子把門關上，留下了我。</a:t>
            </a: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       他們走了以後我還是繼續玩遊戲，但我腦子裡在想：「我到底有多久沒有和爸媽一起出門了呢？」平常都在學校，就只有假日可以和父母互動，但只要朋友邀請我一起出去玩，我大概都會去赴約並且玩很晚。我發覺，和好朋友一起玩的時間變長了，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我正默默的在遠離我的父母，有時候居然會因為跟朋友有約而拒絕父母，上學時遇到我爸還會假裝沒看到，怕被同學笑，會覺得丟臉</a:t>
            </a:r>
            <a:r>
              <a:rPr lang="en-US" altLang="zh-TW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啊，我到底是什麼時候變成這樣的？</a:t>
            </a: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       我努力的回想過往卻想不出任何會讓我疏遠父母的理由，而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唯一的線索就是，無時無刻的叮嚀和提醒，使我心煩；難過時想自己默默吞下，被父母關心反而覺得丟臉、惱羞成怒。我把父母的肺腑之言和廢話混為一談、我把父母拒之門外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，我理解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從過去熱絡親密到現在的關係冷淡，是我的問題。我也期望這份理解是我長大成熟的起點。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7529689" y="284746"/>
            <a:ext cx="4454226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-1" y="6257654"/>
            <a:ext cx="540727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58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9402-703B-48AC-A473-84499CA2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681" y="5316242"/>
            <a:ext cx="5394193" cy="118591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636852"/>
                </a:solidFill>
                <a:latin typeface="微軟正黑體" pitchFamily="34" charset="-120"/>
                <a:ea typeface="微軟正黑體" pitchFamily="34" charset="-120"/>
              </a:rPr>
              <a:t>夏目漱石</a:t>
            </a:r>
            <a:r>
              <a:rPr 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〈</a:t>
            </a: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行人</a:t>
            </a:r>
            <a:r>
              <a:rPr 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〉</a:t>
            </a:r>
            <a:endParaRPr lang="en-ID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3511" y="264421"/>
            <a:ext cx="6197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900" dirty="0">
                <a:latin typeface="微軟正黑體" pitchFamily="34" charset="-120"/>
                <a:ea typeface="微軟正黑體" pitchFamily="34" charset="-120"/>
              </a:rPr>
              <a:t>      「二郎，為什麼世人都忘記那個最重要丈夫的名字，只記得</a:t>
            </a:r>
            <a:r>
              <a:rPr lang="en-US" altLang="zh-TW" sz="29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900" dirty="0">
                <a:latin typeface="微軟正黑體" pitchFamily="34" charset="-120"/>
                <a:ea typeface="微軟正黑體" pitchFamily="34" charset="-120"/>
              </a:rPr>
              <a:t>神曲</a:t>
            </a:r>
            <a:r>
              <a:rPr lang="en-US" altLang="zh-TW" sz="29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900" dirty="0">
                <a:latin typeface="微軟正黑體" pitchFamily="34" charset="-120"/>
                <a:ea typeface="微軟正黑體" pitchFamily="34" charset="-120"/>
              </a:rPr>
              <a:t>保羅和法蘭西絲卡呢？你知道理由嗎？</a:t>
            </a:r>
            <a:endParaRPr lang="en-US" altLang="zh-TW" sz="29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900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900" dirty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2900" dirty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900" dirty="0">
                <a:latin typeface="微軟正黑體" pitchFamily="34" charset="-120"/>
                <a:ea typeface="微軟正黑體" pitchFamily="34" charset="-120"/>
              </a:rPr>
              <a:t>自然形成的戀愛比由人力促成的夫婦關係更為神聖，因為隨著時間推移，狹隘社會所制定的僵化道德被摒棄，只有讚美大自然法則的聲音，宛如在刺激我們的耳朵般留下來。當時大家都站在道德上，究責兩人的關係是不義的行為。</a:t>
            </a:r>
            <a:r>
              <a:rPr lang="zh-TW" altLang="en-US" sz="29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然而那種只能在事情發生瞬間起作用的道德，就好像一場驟雨，雨後就全屬藍天和白日</a:t>
            </a:r>
            <a:r>
              <a:rPr lang="zh-TW" altLang="en-US" sz="2900" dirty="0">
                <a:latin typeface="微軟正黑體" pitchFamily="34" charset="-120"/>
                <a:ea typeface="微軟正黑體" pitchFamily="34" charset="-120"/>
              </a:rPr>
              <a:t>，也就是保羅和法蘭西絲卡。怎麼樣？你不這麼認為嗎？」</a:t>
            </a:r>
          </a:p>
        </p:txBody>
      </p:sp>
    </p:spTree>
    <p:extLst>
      <p:ext uri="{BB962C8B-B14F-4D97-AF65-F5344CB8AC3E}">
        <p14:creationId xmlns:p14="http://schemas.microsoft.com/office/powerpoint/2010/main" val="378940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5D511A-88D5-4A73-9B40-DC61F02D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867" y="2241732"/>
            <a:ext cx="7078133" cy="2444568"/>
          </a:xfrm>
        </p:spPr>
        <p:txBody>
          <a:bodyPr anchor="b">
            <a:normAutofit fontScale="90000"/>
          </a:bodyPr>
          <a:lstStyle/>
          <a:p>
            <a:r>
              <a:rPr lang="zh-TW" altLang="en-US" b="1" dirty="0">
                <a:latin typeface="新細明體"/>
                <a:ea typeface="新細明體"/>
              </a:rPr>
              <a:t>．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基本要求多能達成</a:t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．真誠文句可愛可親</a:t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．深度與廣度可期待</a:t>
            </a:r>
            <a:endParaRPr lang="en-ID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186603" y="606669"/>
            <a:ext cx="3247043" cy="5240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9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可喜</a:t>
            </a:r>
          </a:p>
        </p:txBody>
      </p:sp>
    </p:spTree>
    <p:extLst>
      <p:ext uri="{BB962C8B-B14F-4D97-AF65-F5344CB8AC3E}">
        <p14:creationId xmlns:p14="http://schemas.microsoft.com/office/powerpoint/2010/main" val="226096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B56F-FA0B-4174-A89E-4EB6A510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473440"/>
            <a:ext cx="5876925" cy="1325563"/>
          </a:xfrm>
        </p:spPr>
        <p:txBody>
          <a:bodyPr/>
          <a:lstStyle/>
          <a:p>
            <a:r>
              <a:rPr lang="zh-TW" altLang="en-US" sz="6000" dirty="0">
                <a:latin typeface="Adobe 繁黑體 Std B" pitchFamily="34" charset="-120"/>
                <a:ea typeface="Adobe 繁黑體 Std B" pitchFamily="34" charset="-120"/>
              </a:rPr>
              <a:t>引文及寫作引導</a:t>
            </a:r>
            <a:endParaRPr lang="en-ID" sz="6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98574" y="1986844"/>
            <a:ext cx="96968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林宥嘉林宥嘉</a:t>
            </a:r>
            <a:r>
              <a:rPr lang="en-US" altLang="zh-TW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《</a:t>
            </a:r>
            <a:r>
              <a:rPr lang="zh-TW" altLang="en-US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心酸</a:t>
            </a:r>
            <a:r>
              <a:rPr lang="en-US" altLang="zh-TW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》</a:t>
            </a:r>
            <a:r>
              <a:rPr lang="zh-TW" altLang="en-US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哼唱：「走不完的長巷，原來也就那麼長；跑不完的操場，原來小成這樣。</a:t>
            </a:r>
            <a:r>
              <a:rPr lang="en-US" altLang="zh-TW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……</a:t>
            </a:r>
            <a:r>
              <a:rPr lang="zh-TW" altLang="en-US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」長長的嘆一句「原來啊</a:t>
            </a:r>
            <a:r>
              <a:rPr lang="en-US" altLang="zh-TW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〜</a:t>
            </a:r>
            <a:r>
              <a:rPr lang="zh-TW" altLang="en-US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」，事過境遷，換個角度才恍然明瞭時間從人身上、在人心頭，搜刮了哪些？又遺留了什麼？然後也就默默的認同起</a:t>
            </a:r>
            <a:r>
              <a:rPr lang="en-US" altLang="zh-TW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《</a:t>
            </a:r>
            <a:r>
              <a:rPr lang="zh-TW" altLang="en-US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咒術迴戰</a:t>
            </a:r>
            <a:r>
              <a:rPr lang="en-US" altLang="zh-TW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》</a:t>
            </a:r>
            <a:r>
              <a:rPr lang="zh-TW" altLang="en-US" sz="32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中一級咒術師，七海健人的這個說法──枕邊掉的頭髮越來越多，喜歡的夾菜麵包從便利商店消失，這些微小的絕望不斷積累，才會使人長大。</a:t>
            </a:r>
          </a:p>
        </p:txBody>
      </p:sp>
    </p:spTree>
    <p:extLst>
      <p:ext uri="{BB962C8B-B14F-4D97-AF65-F5344CB8AC3E}">
        <p14:creationId xmlns:p14="http://schemas.microsoft.com/office/powerpoint/2010/main" val="411196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B56F-FA0B-4174-A89E-4EB6A510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473440"/>
            <a:ext cx="5876925" cy="1325563"/>
          </a:xfrm>
        </p:spPr>
        <p:txBody>
          <a:bodyPr/>
          <a:lstStyle/>
          <a:p>
            <a:r>
              <a:rPr lang="zh-TW" altLang="en-US" sz="6000" dirty="0">
                <a:latin typeface="Adobe 繁黑體 Std B" pitchFamily="34" charset="-120"/>
                <a:ea typeface="Adobe 繁黑體 Std B" pitchFamily="34" charset="-120"/>
              </a:rPr>
              <a:t>引文及寫作引導</a:t>
            </a:r>
            <a:endParaRPr lang="en-ID" sz="6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61156" y="1761067"/>
            <a:ext cx="102390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脫離兒童不算太久的</a:t>
            </a:r>
            <a:r>
              <a:rPr lang="en-US" altLang="zh-TW" sz="30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15</a:t>
            </a:r>
            <a:r>
              <a:rPr lang="zh-TW" altLang="en-US" sz="3000" dirty="0">
                <a:solidFill>
                  <a:srgbClr val="EFEFEF"/>
                </a:solidFill>
                <a:latin typeface="Adobe 繁黑體 Std B" pitchFamily="34" charset="-120"/>
                <a:ea typeface="Adobe 繁黑體 Std B" pitchFamily="34" charset="-120"/>
              </a:rPr>
              <a:t>歲的你啊，審視過短短幾年間的大大變化嗎？曾徹夜偷玩的遊戲，如今還覺得有趣嗎？曾賴在地上打滾非買不可的玩具，如今還珍藏著嗎？曾分分鐘掛心著已讀不回的那個人，如今還在摯友名單嗎？曾與別人爭得臉紅脖子粗的那個道理，如今還想得起它如何敘述嗎？如今的你，回顧這幾年的得與失，會作下怎樣的小小結論，好給那個不遠的未來的自己一點提醒、一點策惕。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61156" y="5334364"/>
            <a:ext cx="1023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請以「長大的真相」為題</a:t>
            </a:r>
            <a:r>
              <a:rPr lang="en-US" altLang="zh-TW" sz="28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須抄題</a:t>
            </a:r>
            <a:r>
              <a:rPr lang="en-US" altLang="zh-TW" sz="2800" dirty="0"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，撰寫一篇至少</a:t>
            </a:r>
            <a:r>
              <a:rPr lang="en-US" altLang="zh-TW" sz="2800" dirty="0">
                <a:latin typeface="Adobe 繁黑體 Std B" pitchFamily="34" charset="-120"/>
                <a:ea typeface="Adobe 繁黑體 Std B" pitchFamily="34" charset="-120"/>
              </a:rPr>
              <a:t>450</a:t>
            </a:r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字的散文，練習行文至少分為三段。</a:t>
            </a:r>
          </a:p>
        </p:txBody>
      </p:sp>
    </p:spTree>
    <p:extLst>
      <p:ext uri="{BB962C8B-B14F-4D97-AF65-F5344CB8AC3E}">
        <p14:creationId xmlns:p14="http://schemas.microsoft.com/office/powerpoint/2010/main" val="118622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4B54CC4-00EA-410D-AB21-75EF4608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F5F76F5-146C-4C3E-8E3F-CA2B939F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06" y="3619193"/>
            <a:ext cx="2166169" cy="323880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E12A81D-874C-4596-BF0C-97ADE29AB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75" y="0"/>
            <a:ext cx="3015996" cy="361919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0535B2A-ED25-40FD-8022-7CD751D1C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71" y="0"/>
            <a:ext cx="3156204" cy="361919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90E5B64-3B38-4633-AE8F-AA4019461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375" y="0"/>
            <a:ext cx="3315642" cy="468172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F33DF54-8919-43CA-8D19-415D8C295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46" y="3619194"/>
            <a:ext cx="2912954" cy="323880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8D15E81-F035-4719-B9AB-94285A1C20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6" r="6051" b="14602"/>
          <a:stretch/>
        </p:blipFill>
        <p:spPr>
          <a:xfrm>
            <a:off x="9300222" y="3619194"/>
            <a:ext cx="2912953" cy="323880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BA3E313-7264-42DC-9EA2-23BC6AD525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75" y="3619193"/>
            <a:ext cx="2483064" cy="323880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BED89EC-E740-4333-BE82-413EB3C252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3619194"/>
            <a:ext cx="1975617" cy="3238806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FCB2F23-4649-408A-AC79-C75935DA50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1" y="0"/>
            <a:ext cx="2708515" cy="3619194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8F5E0509-AAB2-459B-B5EF-E6B75B6833F7}"/>
              </a:ext>
            </a:extLst>
          </p:cNvPr>
          <p:cNvSpPr txBox="1"/>
          <p:nvPr/>
        </p:nvSpPr>
        <p:spPr>
          <a:xfrm>
            <a:off x="493776" y="2836042"/>
            <a:ext cx="11055096" cy="1446550"/>
          </a:xfrm>
          <a:prstGeom prst="rect">
            <a:avLst/>
          </a:prstGeom>
          <a:solidFill>
            <a:srgbClr val="000000">
              <a:alpha val="38039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8800" dirty="0">
                <a:solidFill>
                  <a:srgbClr val="FF0000"/>
                </a:solidFill>
              </a:rPr>
              <a:t>語錄充斥、真相不難？</a:t>
            </a:r>
          </a:p>
        </p:txBody>
      </p:sp>
    </p:spTree>
    <p:extLst>
      <p:ext uri="{BB962C8B-B14F-4D97-AF65-F5344CB8AC3E}">
        <p14:creationId xmlns:p14="http://schemas.microsoft.com/office/powerpoint/2010/main" val="146945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87C3-7127-47C5-AB45-2CDD6115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9444296" y="1025298"/>
            <a:ext cx="3407279" cy="840691"/>
          </a:xfrm>
        </p:spPr>
        <p:txBody>
          <a:bodyPr vert="vert270"/>
          <a:lstStyle/>
          <a:p>
            <a:r>
              <a:rPr lang="zh-TW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審題</a:t>
            </a:r>
            <a:endParaRPr lang="en-I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48906" y="3087737"/>
            <a:ext cx="2389516" cy="37702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23900" dirty="0">
                <a:solidFill>
                  <a:schemeClr val="bg1"/>
                </a:solidFill>
                <a:latin typeface="Broadway" panose="04040905080B02020502" pitchFamily="82" charset="0"/>
              </a:rPr>
              <a:t>1</a:t>
            </a:r>
            <a:endParaRPr lang="zh-TW" altLang="en-US" sz="239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98808" y="793630"/>
            <a:ext cx="6547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華康中黑體" panose="020B0509000000000000" pitchFamily="49" charset="-120"/>
              </a:rPr>
              <a:t>‧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華康中黑體" panose="020B0509000000000000" pitchFamily="49" charset="-120"/>
              </a:rPr>
              <a:t>常見問題：</a:t>
            </a:r>
            <a:endParaRPr lang="en-US" altLang="zh-TW" sz="3200" dirty="0">
              <a:latin typeface="微軟正黑體" pitchFamily="34" charset="-120"/>
              <a:ea typeface="微軟正黑體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A.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「長大」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的事件，鋪寫得太瑣碎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     常有流水帳之嫌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B. 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「真相」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隱隱約約若有似無，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     甚至沒有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51469" y="3659686"/>
            <a:ext cx="5495026" cy="2308324"/>
          </a:xfrm>
          <a:prstGeom prst="rect">
            <a:avLst/>
          </a:prstGeom>
          <a:solidFill>
            <a:srgbClr val="B0C0B9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子一愛 ○</a:t>
            </a:r>
            <a:r>
              <a:rPr lang="zh-TW" altLang="en-US" sz="2400" dirty="0">
                <a:latin typeface="新細明體"/>
                <a:ea typeface="新細明體"/>
              </a:rPr>
              <a:t>○○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長大的真相，故為長大後才了解到對某事背後的真理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。成長分為年紀和心靈。當感受到身體在成長或凋零，當對某些事心中想法有著與以往不同，即為年紀和心靈成長的差別。</a:t>
            </a:r>
          </a:p>
        </p:txBody>
      </p:sp>
    </p:spTree>
    <p:extLst>
      <p:ext uri="{BB962C8B-B14F-4D97-AF65-F5344CB8AC3E}">
        <p14:creationId xmlns:p14="http://schemas.microsoft.com/office/powerpoint/2010/main" val="125479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6E46F-31BF-43EC-92CD-06E66448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079158" y="2722914"/>
            <a:ext cx="5136012" cy="1325563"/>
          </a:xfrm>
        </p:spPr>
        <p:txBody>
          <a:bodyPr vert="eaVert">
            <a:noAutofit/>
          </a:bodyPr>
          <a:lstStyle/>
          <a:p>
            <a:r>
              <a:rPr lang="zh-TW" altLang="en-US" sz="8000" b="1" dirty="0">
                <a:latin typeface="微軟正黑體" pitchFamily="34" charset="-120"/>
                <a:ea typeface="微軟正黑體" pitchFamily="34" charset="-120"/>
                <a:cs typeface="華康中黑體" panose="020B0509000000000000" pitchFamily="49" charset="-120"/>
              </a:rPr>
              <a:t>長大的真相</a:t>
            </a:r>
            <a:endParaRPr lang="en-ID" sz="5400" b="1" dirty="0">
              <a:latin typeface="微軟正黑體" pitchFamily="34" charset="-120"/>
              <a:ea typeface="微軟正黑體" pitchFamily="34" charset="-120"/>
              <a:cs typeface="華康中黑體" panose="020B0509000000000000" pitchFamily="49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13D5-1DC8-4DFB-A6CD-EF7A3E755F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68" y="896815"/>
            <a:ext cx="3622432" cy="51286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◎機一愛 吳承澔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1900" dirty="0">
                <a:solidFill>
                  <a:srgbClr val="EABB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人會隨著時間變老，但這就是長大嗎？如果只是年紀增長，但內心的想法沒有改變算長大嗎？我認為的長大是當有一瞬間發現父母會老，而你要擔起家裡生活重擔的時候。</a:t>
            </a:r>
            <a:endParaRPr lang="en-US" altLang="zh-TW" sz="1900" dirty="0">
              <a:solidFill>
                <a:srgbClr val="EABB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略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一到了可以打工的年紀，我就直接跑去打工，一開始我以為我會放不下那些原來的興趣，比如電動、打球、吉他，但結果一點也不。相反的，我對電動反而一點也提不起勁了。雖然打工也有些不愉快，但轉念一想我是為了家裡，就又充滿幹勁，我想這就是一種長大吧。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1900" dirty="0">
                <a:solidFill>
                  <a:srgbClr val="EABB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長大是在一瞬間發生的，我想，意識到自己該承擔的事並有所行動，大概就離長大不遠了。</a:t>
            </a:r>
            <a:endParaRPr lang="en-ID" sz="1400" dirty="0">
              <a:solidFill>
                <a:srgbClr val="EABB4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6EC34-1032-416B-B3B8-97135E447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6262" y="948390"/>
            <a:ext cx="3675184" cy="50798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900" dirty="0">
                <a:latin typeface="標楷體" pitchFamily="65" charset="-120"/>
                <a:ea typeface="標楷體" pitchFamily="65" charset="-120"/>
              </a:rPr>
              <a:t>◎資一忠 謝馥丞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9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19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隨著一個人慢慢長大，會有越來越多的時間不屬於「現在」，現在的自己是為「未來」而做準備的。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900" dirty="0">
                <a:latin typeface="標楷體" pitchFamily="65" charset="-120"/>
                <a:ea typeface="標楷體" pitchFamily="65" charset="-120"/>
              </a:rPr>
              <a:t>    年紀還小時，我曾想我是否該為了以後的事做準備，但我當時做的選擇是，把以後的事留給以後，我只要享受當下、不留遺憾。現在，回想當初，我想起的不只有經歷過的快樂，還多了一點反省：</a:t>
            </a:r>
            <a:r>
              <a:rPr lang="zh-TW" altLang="en-US" sz="19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「如果當時不只享樂，也能為以後做準備的話，那我是否就不用挪用現在的享樂時間了呢？」</a:t>
            </a:r>
            <a:endParaRPr lang="en-US" altLang="zh-TW" sz="19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9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19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9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略</a:t>
            </a:r>
            <a:r>
              <a:rPr lang="en-US" altLang="zh-TW" sz="19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ID" sz="19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09122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87C3-7127-47C5-AB45-2CDD6115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9558596" y="963752"/>
            <a:ext cx="3407279" cy="840691"/>
          </a:xfrm>
        </p:spPr>
        <p:txBody>
          <a:bodyPr vert="vert270"/>
          <a:lstStyle/>
          <a:p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立意</a:t>
            </a:r>
            <a:endParaRPr lang="en-ID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48906" y="3087737"/>
            <a:ext cx="2389516" cy="37702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23900" dirty="0">
                <a:solidFill>
                  <a:schemeClr val="bg1"/>
                </a:solidFill>
                <a:latin typeface="Broadway" panose="04040905080B02020502" pitchFamily="82" charset="0"/>
              </a:rPr>
              <a:t>2</a:t>
            </a:r>
            <a:endParaRPr lang="zh-TW" altLang="en-US" sz="239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69411" y="198407"/>
            <a:ext cx="6745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華康中黑體" panose="020B0509000000000000" pitchFamily="49" charset="-120"/>
              </a:rPr>
              <a:t>‧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華康中黑體" panose="020B0509000000000000" pitchFamily="49" charset="-120"/>
              </a:rPr>
              <a:t>問題：</a:t>
            </a:r>
            <a:endParaRPr lang="en-US" altLang="zh-TW" sz="3200" dirty="0">
              <a:latin typeface="微軟正黑體" pitchFamily="34" charset="-120"/>
              <a:ea typeface="微軟正黑體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1.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隨引導文文意走筆，只在「昨是今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  非」之旨兜圈，欠缺新意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2.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雞湯文，以「活在當下、及時行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  樂」為結語，給未來的自己期勉。  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    呃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……</a:t>
            </a:r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華康中黑體" panose="020B0509000000000000" pitchFamily="49" charset="-120"/>
              </a:rPr>
              <a:t>太假了！不對勁！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405165" y="3520272"/>
            <a:ext cx="5495026" cy="3139321"/>
          </a:xfrm>
          <a:prstGeom prst="rect">
            <a:avLst/>
          </a:prstGeom>
          <a:solidFill>
            <a:srgbClr val="B0C0B9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子一愛 ○</a:t>
            </a:r>
            <a:r>
              <a:rPr lang="zh-TW" altLang="en-US" sz="2200" dirty="0">
                <a:latin typeface="新細明體"/>
                <a:ea typeface="新細明體"/>
              </a:rPr>
              <a:t>○○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好好珍惜現在的自己，時間一分一秒的流失，我們無法回到過去，說不定當年的你早就對自己開了一槍，只不過那顆子彈一直到幾年後才正中眉心，大家都說時間不等人，他們說的不一定是對了，但也不一定是錯的，我們能做的，就是把握當下，做想做的事，這樣才能讓這顆子彈飛得更久、更遠、也更有價值。</a:t>
            </a:r>
          </a:p>
        </p:txBody>
      </p:sp>
    </p:spTree>
    <p:extLst>
      <p:ext uri="{BB962C8B-B14F-4D97-AF65-F5344CB8AC3E}">
        <p14:creationId xmlns:p14="http://schemas.microsoft.com/office/powerpoint/2010/main" val="415285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6E46F-31BF-43EC-92CD-06E66448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35917" y="2666204"/>
            <a:ext cx="5737225" cy="1325563"/>
          </a:xfrm>
        </p:spPr>
        <p:txBody>
          <a:bodyPr vert="eaVert">
            <a:no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華康中黑體" panose="020B0509000000000000" pitchFamily="49" charset="-120"/>
              </a:rPr>
              <a:t>長大的真相</a:t>
            </a:r>
            <a:endParaRPr lang="en-ID" b="1" dirty="0">
              <a:latin typeface="微軟正黑體" pitchFamily="34" charset="-120"/>
              <a:ea typeface="微軟正黑體" pitchFamily="34" charset="-120"/>
              <a:cs typeface="華康中黑體" panose="020B0509000000000000" pitchFamily="49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13D5-1DC8-4DFB-A6CD-EF7A3E755F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2889" y="950823"/>
            <a:ext cx="3623733" cy="50774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◎資一忠 簡麟蘋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前略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偶然，停下回頭望，才發現走過了那麼多的起伏，曾經以為永遠看不到盡頭的路徑這麼走完了，以為會一直相伴的朋友，以為讀不完的書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這一刻才知道永遠似乎是不存在的，凡事都會走到盡頭。人生不是遊戲，那些已成定局的事不可能再重來，小時候爸爸常說：「你還小，根本不知道自己在做什麼」，現在回想起，確實有太多事太過盲目。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以前覺得時間是無限的，只想著如何浪費掉它。長大的過程經歷了一些事，知道了每一件事情都有著倒計時。古人書寫文章，感慨光陰似箭、白駒過隙，不斷提醒：時間流逝就在轉瞬間。而我也終於遲鈍的明白──花有重開日，人無再少年</a:t>
            </a:r>
            <a:r>
              <a:rPr lang="zh-TW" altLang="en-US" sz="19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6EC34-1032-416B-B3B8-97135E447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2979" y="824087"/>
            <a:ext cx="3691466" cy="53735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◎機一愛 何昇峰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  年幼時，總懷著各種遠大的夢想，想成為一名醫生，但並不是因為有懸壺濟世的想法，只是想為因我而勞累的家人們守護他們的健康，總覺得自己一定能行，但是隨著歲月的流逝，現實就如同刺耳的鐘聲，將我從美好的夢境中喚醒，論天賦，我只是個平庸之人；論努力，我只是假性自律，現在的我已和夢中的我漸行漸遠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  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略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隨著年紀的增長，</a:t>
            </a:r>
            <a:r>
              <a:rPr lang="zh-TW" altLang="en-US" sz="1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我發現我就是一枚平凡的齒輪，但我接受我的平庸，坦然面對自己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，努力的精采自己的生活，就我而言，「</a:t>
            </a:r>
            <a:r>
              <a:rPr lang="zh-TW" altLang="en-US" sz="1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不需要特別突出，但要做好自己」就是最大的真相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。</a:t>
            </a:r>
            <a:endParaRPr lang="en-ID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78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1F41F-AD8A-424D-A9F8-F479627AF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0835" y="2334270"/>
            <a:ext cx="1974212" cy="80458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Adobe Gothic Std B" pitchFamily="34" charset="-128"/>
                <a:ea typeface="Adobe Gothic Std B" pitchFamily="34" charset="-128"/>
              </a:rPr>
              <a:t>Good</a:t>
            </a:r>
            <a:endParaRPr lang="en-ID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57799" y="38561"/>
            <a:ext cx="647993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◎控一孝  張秉翊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      國小時，我曾經天真的以為用完的餐具放在窗台，隔天就會原封不動的洗好；我最喜歡的卡通，永遠會有重播；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而媽媽的身體也會一直健康如初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      再大一點才明白，用完的餐具自始至終從來都不是自己變乾淨的，是每天基本輪班的父親洗的、是整天忙於家務的媽媽整理的，而我喜歡的卡通原來也早已下市了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媽媽的身體，怎麼會越來越衰弱呢？</a:t>
            </a:r>
          </a:p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      這個疑問，到了國中我還是想不明白，我想詢問母親到底是怎麼了？明明飲食作息如此正常，為何身體越來越差？某日下午我看到正在休息的母親，面露痛苦的樣子，邊輕捶著手腳關節，邊長長的嘆氣。我趁機開口說了我的疑問，媽媽說：「我生了一場很嚴重的病，沒有解藥，只能服用暫時止痛的藥，而且也不能做太多事，變天時我的骨頭會跟著痛起來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我沉靜了一陣子，我心裡問自己：為什麼偏偏是母親生下了我才生這場沒有結尾的病呢？</a:t>
            </a:r>
          </a:p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  即使隨著年紀增長，很多事我慢慢明白了，如不用洗碗是因為有爸媽的體恤，如卡通總有劇終的一天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但對於母親的病痛，卻是我永遠無法釋懷的事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而長大竟是堆砌人生更多疑問和無解的謎團，再不斷向前，前往更多的未知。</a:t>
            </a:r>
            <a:endParaRPr lang="zh-TW" altLang="en-US" sz="2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7209692" y="284746"/>
            <a:ext cx="4774223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-1" y="6257654"/>
            <a:ext cx="506437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575902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Dawn Template">
  <a:themeElements>
    <a:clrScheme name="light minimalist">
      <a:dk1>
        <a:srgbClr val="353638"/>
      </a:dk1>
      <a:lt1>
        <a:srgbClr val="EFEFEF"/>
      </a:lt1>
      <a:dk2>
        <a:srgbClr val="656A56"/>
      </a:dk2>
      <a:lt2>
        <a:srgbClr val="D7DAE1"/>
      </a:lt2>
      <a:accent1>
        <a:srgbClr val="737E84"/>
      </a:accent1>
      <a:accent2>
        <a:srgbClr val="353638"/>
      </a:accent2>
      <a:accent3>
        <a:srgbClr val="BBBCB7"/>
      </a:accent3>
      <a:accent4>
        <a:srgbClr val="D7DAE1"/>
      </a:accent4>
      <a:accent5>
        <a:srgbClr val="748189"/>
      </a:accent5>
      <a:accent6>
        <a:srgbClr val="353638"/>
      </a:accent6>
      <a:hlink>
        <a:srgbClr val="EFEFEF"/>
      </a:hlink>
      <a:folHlink>
        <a:srgbClr val="656A56"/>
      </a:folHlink>
    </a:clrScheme>
    <a:fontScheme name="Prata &amp; Libre">
      <a:majorFont>
        <a:latin typeface="Prata"/>
        <a:ea typeface=""/>
        <a:cs typeface=""/>
      </a:majorFont>
      <a:minorFont>
        <a:latin typeface="Libre Baskervil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 Dawn Template.pptx" id="{604ED77F-8912-48C4-BCC1-360AB046CD76}" vid="{B9D76919-98BC-4169-BA51-ADDC7E9493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Minimal Dawn Template</Template>
  <TotalTime>1126</TotalTime>
  <Words>2740</Words>
  <Application>Microsoft Office PowerPoint</Application>
  <PresentationFormat>寬螢幕</PresentationFormat>
  <Paragraphs>84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Adobe Gothic Std B</vt:lpstr>
      <vt:lpstr>Adobe 繁黑體 Std B</vt:lpstr>
      <vt:lpstr>Libre Baskerville</vt:lpstr>
      <vt:lpstr>Prata</vt:lpstr>
      <vt:lpstr>微軟正黑體</vt:lpstr>
      <vt:lpstr>新細明體</vt:lpstr>
      <vt:lpstr>標楷體</vt:lpstr>
      <vt:lpstr>Arial</vt:lpstr>
      <vt:lpstr>Broadway</vt:lpstr>
      <vt:lpstr>Calibri</vt:lpstr>
      <vt:lpstr>Playfair Display</vt:lpstr>
      <vt:lpstr>Minimal Dawn Template</vt:lpstr>
      <vt:lpstr>長大 的真相</vt:lpstr>
      <vt:lpstr>引文及寫作引導</vt:lpstr>
      <vt:lpstr>引文及寫作引導</vt:lpstr>
      <vt:lpstr>PowerPoint 簡報</vt:lpstr>
      <vt:lpstr>審題</vt:lpstr>
      <vt:lpstr>長大的真相</vt:lpstr>
      <vt:lpstr>立意</vt:lpstr>
      <vt:lpstr>長大的真相</vt:lpstr>
      <vt:lpstr>PowerPoint 簡報</vt:lpstr>
      <vt:lpstr>GOOD</vt:lpstr>
      <vt:lpstr>取材</vt:lpstr>
      <vt:lpstr>PowerPoint 簡報</vt:lpstr>
      <vt:lpstr>PowerPoint 簡報</vt:lpstr>
      <vt:lpstr>夏目漱石〈行人〉</vt:lpstr>
      <vt:lpstr>．基本要求多能達成 ．真誠文句可愛可親 ．深度與廣度可期待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像極了娃娃機</dc:title>
  <dc:creator>User</dc:creator>
  <cp:lastModifiedBy>User</cp:lastModifiedBy>
  <cp:revision>59</cp:revision>
  <dcterms:created xsi:type="dcterms:W3CDTF">2023-05-17T13:45:14Z</dcterms:created>
  <dcterms:modified xsi:type="dcterms:W3CDTF">2024-10-24T01:39:37Z</dcterms:modified>
</cp:coreProperties>
</file>